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90" r:id="rId2"/>
    <p:sldId id="289" r:id="rId3"/>
    <p:sldId id="256"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3" r:id="rId26"/>
  </p:sldIdLst>
  <p:sldSz cx="9144000" cy="5143500" type="screen16x9"/>
  <p:notesSz cx="6858000" cy="9144000"/>
  <p:embeddedFontLst>
    <p:embeddedFont>
      <p:font typeface="Barlow Semi Condensed" panose="00000506000000000000" pitchFamily="2"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Fira Sans" panose="020B0503050000020004" pitchFamily="34" charset="0"/>
      <p:regular r:id="rId36"/>
      <p:bold r:id="rId37"/>
      <p:italic r:id="rId38"/>
      <p:boldItalic r:id="rId39"/>
    </p:embeddedFont>
    <p:embeddedFont>
      <p:font typeface="Fira Sans Extra Condensed SemiBold"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6AE"/>
    <a:srgbClr val="8F9C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6" autoAdjust="0"/>
    <p:restoredTop sz="94660"/>
  </p:normalViewPr>
  <p:slideViewPr>
    <p:cSldViewPr snapToGrid="0">
      <p:cViewPr varScale="1">
        <p:scale>
          <a:sx n="106" d="100"/>
          <a:sy n="106" d="100"/>
        </p:scale>
        <p:origin x="115" y="-341"/>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714a43093_3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714a43093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209761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hyperlink" Target="https://github.com/mosiomohsen/persian-sentiment-analysis-using-fastText-word-embedding-and-pseudo-labeling/blob/main/DK.part01.ra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41C7-59B9-4AE0-ADCF-C8EAD166DE94}"/>
              </a:ext>
            </a:extLst>
          </p:cNvPr>
          <p:cNvSpPr>
            <a:spLocks noGrp="1"/>
          </p:cNvSpPr>
          <p:nvPr>
            <p:ph type="ctrTitle"/>
          </p:nvPr>
        </p:nvSpPr>
        <p:spPr/>
        <p:txBody>
          <a:bodyPr/>
          <a:lstStyle/>
          <a:p>
            <a:endParaRPr lang="en-US" dirty="0">
              <a:latin typeface="Be"/>
            </a:endParaRPr>
          </a:p>
        </p:txBody>
      </p:sp>
      <p:sp>
        <p:nvSpPr>
          <p:cNvPr id="3" name="Subtitle 2">
            <a:extLst>
              <a:ext uri="{FF2B5EF4-FFF2-40B4-BE49-F238E27FC236}">
                <a16:creationId xmlns:a16="http://schemas.microsoft.com/office/drawing/2014/main" id="{EF72304A-6EB4-40E2-8D4B-F5686AA4760B}"/>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5701302F-4E6A-40CB-8EB6-C3648391B1EA}"/>
              </a:ext>
            </a:extLst>
          </p:cNvPr>
          <p:cNvPicPr>
            <a:picLocks noChangeAspect="1"/>
          </p:cNvPicPr>
          <p:nvPr/>
        </p:nvPicPr>
        <p:blipFill>
          <a:blip r:embed="rId2"/>
          <a:stretch>
            <a:fillRect/>
          </a:stretch>
        </p:blipFill>
        <p:spPr>
          <a:xfrm>
            <a:off x="2251193" y="336050"/>
            <a:ext cx="4931932" cy="3616750"/>
          </a:xfrm>
          <a:prstGeom prst="rect">
            <a:avLst/>
          </a:prstGeom>
        </p:spPr>
      </p:pic>
    </p:spTree>
    <p:extLst>
      <p:ext uri="{BB962C8B-B14F-4D97-AF65-F5344CB8AC3E}">
        <p14:creationId xmlns:p14="http://schemas.microsoft.com/office/powerpoint/2010/main" val="54784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5D8A30-5F01-49E8-BD88-43FAAB695C59}"/>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192293CE-AC30-4065-83D3-2C4F4303D3A9}"/>
              </a:ext>
            </a:extLst>
          </p:cNvPr>
          <p:cNvPicPr>
            <a:picLocks noChangeAspect="1"/>
          </p:cNvPicPr>
          <p:nvPr/>
        </p:nvPicPr>
        <p:blipFill>
          <a:blip r:embed="rId2"/>
          <a:stretch>
            <a:fillRect/>
          </a:stretch>
        </p:blipFill>
        <p:spPr>
          <a:xfrm>
            <a:off x="1169391" y="94039"/>
            <a:ext cx="6617673" cy="5143500"/>
          </a:xfrm>
          <a:prstGeom prst="rect">
            <a:avLst/>
          </a:prstGeom>
        </p:spPr>
      </p:pic>
      <p:sp>
        <p:nvSpPr>
          <p:cNvPr id="7" name="TextBox 6">
            <a:extLst>
              <a:ext uri="{FF2B5EF4-FFF2-40B4-BE49-F238E27FC236}">
                <a16:creationId xmlns:a16="http://schemas.microsoft.com/office/drawing/2014/main" id="{55FF5EC5-26A9-4422-B60B-A82629C0585C}"/>
              </a:ext>
            </a:extLst>
          </p:cNvPr>
          <p:cNvSpPr txBox="1"/>
          <p:nvPr/>
        </p:nvSpPr>
        <p:spPr>
          <a:xfrm>
            <a:off x="1886857" y="221432"/>
            <a:ext cx="5182743" cy="738664"/>
          </a:xfrm>
          <a:prstGeom prst="rect">
            <a:avLst/>
          </a:prstGeom>
          <a:solidFill>
            <a:srgbClr val="00B0F0"/>
          </a:solidFill>
          <a:ln>
            <a:solidFill>
              <a:srgbClr val="7030A0"/>
            </a:solidFill>
          </a:ln>
          <a:effectLst>
            <a:softEdge rad="165100"/>
          </a:effectLst>
        </p:spPr>
        <p:txBody>
          <a:bodyPr wrap="square" rtlCol="0">
            <a:spAutoFit/>
          </a:bodyPr>
          <a:lstStyle/>
          <a:p>
            <a:pPr algn="ctr" rtl="1"/>
            <a:r>
              <a:rPr lang="fa-IR" b="1" dirty="0">
                <a:cs typeface="B Nazanin" panose="00000400000000000000" pitchFamily="2" charset="-78"/>
              </a:rPr>
              <a:t>داده های ما به صورت 0 و1 </a:t>
            </a:r>
            <a:r>
              <a:rPr lang="fa-IR" b="1" dirty="0" err="1">
                <a:cs typeface="B Nazanin" panose="00000400000000000000" pitchFamily="2" charset="-78"/>
              </a:rPr>
              <a:t>فلگ</a:t>
            </a:r>
            <a:r>
              <a:rPr lang="fa-IR" b="1" dirty="0">
                <a:cs typeface="B Nazanin" panose="00000400000000000000" pitchFamily="2" charset="-78"/>
              </a:rPr>
              <a:t> شده </a:t>
            </a:r>
            <a:r>
              <a:rPr lang="fa-IR" b="1" dirty="0" err="1">
                <a:cs typeface="B Nazanin" panose="00000400000000000000" pitchFamily="2" charset="-78"/>
              </a:rPr>
              <a:t>اند</a:t>
            </a:r>
            <a:r>
              <a:rPr lang="fa-IR" b="1" dirty="0">
                <a:cs typeface="B Nazanin" panose="00000400000000000000" pitchFamily="2" charset="-78"/>
              </a:rPr>
              <a:t> برای تشخیص </a:t>
            </a:r>
            <a:r>
              <a:rPr lang="fa-IR" b="1" dirty="0" err="1">
                <a:cs typeface="B Nazanin" panose="00000400000000000000" pitchFamily="2" charset="-78"/>
              </a:rPr>
              <a:t>لیبل</a:t>
            </a:r>
            <a:r>
              <a:rPr lang="fa-IR" b="1" dirty="0">
                <a:cs typeface="B Nazanin" panose="00000400000000000000" pitchFamily="2" charset="-78"/>
              </a:rPr>
              <a:t> آنها  ما </a:t>
            </a:r>
            <a:r>
              <a:rPr lang="fa-IR" b="1" dirty="0" err="1">
                <a:cs typeface="B Nazanin" panose="00000400000000000000" pitchFamily="2" charset="-78"/>
              </a:rPr>
              <a:t>انهارا</a:t>
            </a:r>
            <a:r>
              <a:rPr lang="fa-IR" b="1" dirty="0">
                <a:cs typeface="B Nazanin" panose="00000400000000000000" pitchFamily="2" charset="-78"/>
              </a:rPr>
              <a:t> در 2 متغییر جدا ریخته و آنها را به هم </a:t>
            </a:r>
            <a:r>
              <a:rPr lang="fa-IR" b="1" dirty="0" err="1">
                <a:cs typeface="B Nazanin" panose="00000400000000000000" pitchFamily="2" charset="-78"/>
              </a:rPr>
              <a:t>متصبل</a:t>
            </a:r>
            <a:r>
              <a:rPr lang="fa-IR" b="1" dirty="0">
                <a:cs typeface="B Nazanin" panose="00000400000000000000" pitchFamily="2" charset="-78"/>
              </a:rPr>
              <a:t> میکنیم سپس به صورت تصادفی </a:t>
            </a:r>
            <a:r>
              <a:rPr lang="fa-IR" b="1" dirty="0" err="1">
                <a:cs typeface="B Nazanin" panose="00000400000000000000" pitchFamily="2" charset="-78"/>
              </a:rPr>
              <a:t>اندیس</a:t>
            </a:r>
            <a:r>
              <a:rPr lang="fa-IR" b="1" dirty="0">
                <a:cs typeface="B Nazanin" panose="00000400000000000000" pitchFamily="2" charset="-78"/>
              </a:rPr>
              <a:t> گذاری میکنیم و تعداد آنها را بررسی میکنیم</a:t>
            </a:r>
            <a:endParaRPr lang="en-US" b="1" dirty="0">
              <a:cs typeface="B Nazanin" panose="00000400000000000000" pitchFamily="2" charset="-78"/>
            </a:endParaRPr>
          </a:p>
        </p:txBody>
      </p:sp>
    </p:spTree>
    <p:extLst>
      <p:ext uri="{BB962C8B-B14F-4D97-AF65-F5344CB8AC3E}">
        <p14:creationId xmlns:p14="http://schemas.microsoft.com/office/powerpoint/2010/main" val="3163004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37C717-C916-4658-979D-A2A36B554169}"/>
              </a:ext>
            </a:extLst>
          </p:cNvPr>
          <p:cNvSpPr>
            <a:spLocks noGrp="1"/>
          </p:cNvSpPr>
          <p:nvPr>
            <p:ph type="body" idx="1"/>
          </p:nvPr>
        </p:nvSpPr>
        <p:spPr/>
        <p:txBody>
          <a:bodyPr/>
          <a:lstStyle/>
          <a:p>
            <a:endParaRPr lang="en-US"/>
          </a:p>
        </p:txBody>
      </p:sp>
      <p:sp>
        <p:nvSpPr>
          <p:cNvPr id="5" name="TextBox 4">
            <a:extLst>
              <a:ext uri="{FF2B5EF4-FFF2-40B4-BE49-F238E27FC236}">
                <a16:creationId xmlns:a16="http://schemas.microsoft.com/office/drawing/2014/main" id="{F9751EA4-B8FE-44F0-9824-3F5AA9EE41DB}"/>
              </a:ext>
            </a:extLst>
          </p:cNvPr>
          <p:cNvSpPr txBox="1"/>
          <p:nvPr/>
        </p:nvSpPr>
        <p:spPr>
          <a:xfrm>
            <a:off x="1886857" y="221432"/>
            <a:ext cx="4920343" cy="1169551"/>
          </a:xfrm>
          <a:prstGeom prst="rect">
            <a:avLst/>
          </a:prstGeom>
          <a:solidFill>
            <a:srgbClr val="00B0F0"/>
          </a:solidFill>
          <a:ln>
            <a:solidFill>
              <a:srgbClr val="7030A0"/>
            </a:solidFill>
          </a:ln>
          <a:effectLst>
            <a:softEdge rad="165100"/>
          </a:effectLst>
        </p:spPr>
        <p:txBody>
          <a:bodyPr wrap="square" rtlCol="0">
            <a:spAutoFit/>
          </a:bodyPr>
          <a:lstStyle/>
          <a:p>
            <a:pPr algn="ctr" rtl="1"/>
            <a:r>
              <a:rPr lang="fa-IR" b="1" dirty="0">
                <a:cs typeface="B Nazanin" panose="00000400000000000000" pitchFamily="2" charset="-78"/>
              </a:rPr>
              <a:t>تا اینجا کار همگی پردازش ها برای مرتب سازی داده ها قبل از پیش </a:t>
            </a:r>
            <a:r>
              <a:rPr lang="fa-IR" b="1" dirty="0" err="1">
                <a:cs typeface="B Nazanin" panose="00000400000000000000" pitchFamily="2" charset="-78"/>
              </a:rPr>
              <a:t>ئردازش</a:t>
            </a:r>
            <a:r>
              <a:rPr lang="fa-IR" b="1" dirty="0">
                <a:cs typeface="B Nazanin" panose="00000400000000000000" pitchFamily="2" charset="-78"/>
              </a:rPr>
              <a:t> داده میباشد در اینجا داده های ما تبدیل به یک </a:t>
            </a:r>
            <a:r>
              <a:rPr lang="fa-IR" b="1" dirty="0" err="1">
                <a:cs typeface="B Nazanin" panose="00000400000000000000" pitchFamily="2" charset="-78"/>
              </a:rPr>
              <a:t>دیتا</a:t>
            </a:r>
            <a:r>
              <a:rPr lang="fa-IR" b="1" dirty="0">
                <a:cs typeface="B Nazanin" panose="00000400000000000000" pitchFamily="2" charset="-78"/>
              </a:rPr>
              <a:t> فریم شده </a:t>
            </a:r>
            <a:r>
              <a:rPr lang="fa-IR" b="1" dirty="0" err="1">
                <a:cs typeface="B Nazanin" panose="00000400000000000000" pitchFamily="2" charset="-78"/>
              </a:rPr>
              <a:t>اند</a:t>
            </a:r>
            <a:r>
              <a:rPr lang="fa-IR" b="1" dirty="0">
                <a:cs typeface="B Nazanin" panose="00000400000000000000" pitchFamily="2" charset="-78"/>
              </a:rPr>
              <a:t> که به صورت تصادفی </a:t>
            </a:r>
            <a:r>
              <a:rPr lang="fa-IR" b="1" dirty="0" err="1">
                <a:cs typeface="B Nazanin" panose="00000400000000000000" pitchFamily="2" charset="-78"/>
              </a:rPr>
              <a:t>اندیس</a:t>
            </a:r>
            <a:r>
              <a:rPr lang="fa-IR" b="1" dirty="0">
                <a:cs typeface="B Nazanin" panose="00000400000000000000" pitchFamily="2" charset="-78"/>
              </a:rPr>
              <a:t> های داده قرار گرفته </a:t>
            </a:r>
            <a:r>
              <a:rPr lang="fa-IR" b="1" dirty="0" err="1">
                <a:cs typeface="B Nazanin" panose="00000400000000000000" pitchFamily="2" charset="-78"/>
              </a:rPr>
              <a:t>اند</a:t>
            </a:r>
            <a:r>
              <a:rPr lang="fa-IR" b="1" dirty="0">
                <a:cs typeface="B Nazanin" panose="00000400000000000000" pitchFamily="2" charset="-78"/>
              </a:rPr>
              <a:t> .</a:t>
            </a:r>
          </a:p>
          <a:p>
            <a:pPr algn="ctr" rtl="1"/>
            <a:r>
              <a:rPr lang="fa-IR" b="1" dirty="0">
                <a:cs typeface="B Nazanin" panose="00000400000000000000" pitchFamily="2" charset="-78"/>
              </a:rPr>
              <a:t>دلیل انتخاب تعداد 308112 برای داده های مثبت بخاطر اینکه  </a:t>
            </a:r>
            <a:r>
              <a:rPr lang="fa-IR" b="1" dirty="0" err="1">
                <a:cs typeface="B Nazanin" panose="00000400000000000000" pitchFamily="2" charset="-78"/>
              </a:rPr>
              <a:t>تعدا</a:t>
            </a:r>
            <a:r>
              <a:rPr lang="fa-IR" b="1" dirty="0">
                <a:cs typeface="B Nazanin" panose="00000400000000000000" pitchFamily="2" charset="-78"/>
              </a:rPr>
              <a:t> داده های منفی برابر باشد و </a:t>
            </a:r>
            <a:r>
              <a:rPr lang="fa-IR" b="1" dirty="0" err="1">
                <a:cs typeface="B Nazanin" panose="00000400000000000000" pitchFamily="2" charset="-78"/>
              </a:rPr>
              <a:t>ناترازی</a:t>
            </a:r>
            <a:r>
              <a:rPr lang="fa-IR" b="1" dirty="0">
                <a:cs typeface="B Nazanin" panose="00000400000000000000" pitchFamily="2" charset="-78"/>
              </a:rPr>
              <a:t> به وجود نیاید</a:t>
            </a:r>
            <a:endParaRPr lang="en-US" b="1" dirty="0">
              <a:cs typeface="B Nazanin" panose="00000400000000000000" pitchFamily="2" charset="-78"/>
            </a:endParaRPr>
          </a:p>
        </p:txBody>
      </p:sp>
      <p:pic>
        <p:nvPicPr>
          <p:cNvPr id="9" name="Picture 8">
            <a:extLst>
              <a:ext uri="{FF2B5EF4-FFF2-40B4-BE49-F238E27FC236}">
                <a16:creationId xmlns:a16="http://schemas.microsoft.com/office/drawing/2014/main" id="{9B0572E8-B401-4E1A-9CA1-55D4527D1533}"/>
              </a:ext>
            </a:extLst>
          </p:cNvPr>
          <p:cNvPicPr>
            <a:picLocks noChangeAspect="1"/>
          </p:cNvPicPr>
          <p:nvPr/>
        </p:nvPicPr>
        <p:blipFill>
          <a:blip r:embed="rId2"/>
          <a:stretch>
            <a:fillRect/>
          </a:stretch>
        </p:blipFill>
        <p:spPr>
          <a:xfrm>
            <a:off x="729273" y="674915"/>
            <a:ext cx="7685453" cy="5143500"/>
          </a:xfrm>
          <a:prstGeom prst="rect">
            <a:avLst/>
          </a:prstGeom>
        </p:spPr>
      </p:pic>
      <p:grpSp>
        <p:nvGrpSpPr>
          <p:cNvPr id="10" name="Google Shape;3806;p37">
            <a:extLst>
              <a:ext uri="{FF2B5EF4-FFF2-40B4-BE49-F238E27FC236}">
                <a16:creationId xmlns:a16="http://schemas.microsoft.com/office/drawing/2014/main" id="{B80552EB-5FE4-45E7-AB72-5FE58A8A50D4}"/>
              </a:ext>
            </a:extLst>
          </p:cNvPr>
          <p:cNvGrpSpPr/>
          <p:nvPr/>
        </p:nvGrpSpPr>
        <p:grpSpPr>
          <a:xfrm>
            <a:off x="7757489" y="549897"/>
            <a:ext cx="810711" cy="783162"/>
            <a:chOff x="6855174" y="1186599"/>
            <a:chExt cx="859077" cy="829885"/>
          </a:xfrm>
        </p:grpSpPr>
        <p:sp>
          <p:nvSpPr>
            <p:cNvPr id="11" name="Google Shape;3807;p37">
              <a:extLst>
                <a:ext uri="{FF2B5EF4-FFF2-40B4-BE49-F238E27FC236}">
                  <a16:creationId xmlns:a16="http://schemas.microsoft.com/office/drawing/2014/main" id="{AFD76B19-A14D-4378-9F79-7D874FA21DF1}"/>
                </a:ext>
              </a:extLst>
            </p:cNvPr>
            <p:cNvSpPr/>
            <p:nvPr/>
          </p:nvSpPr>
          <p:spPr>
            <a:xfrm>
              <a:off x="6999197" y="1186599"/>
              <a:ext cx="286041" cy="166219"/>
            </a:xfrm>
            <a:custGeom>
              <a:avLst/>
              <a:gdLst/>
              <a:ahLst/>
              <a:cxnLst/>
              <a:rect l="l" t="t" r="r" b="b"/>
              <a:pathLst>
                <a:path w="8995" h="5227" extrusionOk="0">
                  <a:moveTo>
                    <a:pt x="4465" y="1"/>
                  </a:moveTo>
                  <a:lnTo>
                    <a:pt x="0" y="2629"/>
                  </a:lnTo>
                  <a:lnTo>
                    <a:pt x="4497" y="5226"/>
                  </a:lnTo>
                  <a:lnTo>
                    <a:pt x="8994" y="2629"/>
                  </a:lnTo>
                  <a:lnTo>
                    <a:pt x="4465" y="1"/>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08;p37">
              <a:extLst>
                <a:ext uri="{FF2B5EF4-FFF2-40B4-BE49-F238E27FC236}">
                  <a16:creationId xmlns:a16="http://schemas.microsoft.com/office/drawing/2014/main" id="{709F87E9-73CA-4126-A2D6-AFF55C587EF4}"/>
                </a:ext>
              </a:extLst>
            </p:cNvPr>
            <p:cNvSpPr/>
            <p:nvPr/>
          </p:nvSpPr>
          <p:spPr>
            <a:xfrm>
              <a:off x="7142201" y="1270201"/>
              <a:ext cx="143036" cy="250807"/>
            </a:xfrm>
            <a:custGeom>
              <a:avLst/>
              <a:gdLst/>
              <a:ahLst/>
              <a:cxnLst/>
              <a:rect l="l" t="t" r="r" b="b"/>
              <a:pathLst>
                <a:path w="4498" h="7887" extrusionOk="0">
                  <a:moveTo>
                    <a:pt x="4497" y="0"/>
                  </a:moveTo>
                  <a:lnTo>
                    <a:pt x="0" y="2597"/>
                  </a:lnTo>
                  <a:lnTo>
                    <a:pt x="0" y="7886"/>
                  </a:lnTo>
                  <a:lnTo>
                    <a:pt x="4465" y="5289"/>
                  </a:lnTo>
                  <a:lnTo>
                    <a:pt x="4497"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09;p37">
              <a:extLst>
                <a:ext uri="{FF2B5EF4-FFF2-40B4-BE49-F238E27FC236}">
                  <a16:creationId xmlns:a16="http://schemas.microsoft.com/office/drawing/2014/main" id="{7AB16AB3-747C-4A61-91FE-67D557415FC2}"/>
                </a:ext>
              </a:extLst>
            </p:cNvPr>
            <p:cNvSpPr/>
            <p:nvPr/>
          </p:nvSpPr>
          <p:spPr>
            <a:xfrm>
              <a:off x="6999197" y="1270201"/>
              <a:ext cx="143036" cy="250807"/>
            </a:xfrm>
            <a:custGeom>
              <a:avLst/>
              <a:gdLst/>
              <a:ahLst/>
              <a:cxnLst/>
              <a:rect l="l" t="t" r="r" b="b"/>
              <a:pathLst>
                <a:path w="4498" h="7887" extrusionOk="0">
                  <a:moveTo>
                    <a:pt x="0" y="0"/>
                  </a:moveTo>
                  <a:lnTo>
                    <a:pt x="0" y="5289"/>
                  </a:lnTo>
                  <a:lnTo>
                    <a:pt x="4497" y="7886"/>
                  </a:lnTo>
                  <a:lnTo>
                    <a:pt x="4497" y="2597"/>
                  </a:lnTo>
                  <a:lnTo>
                    <a:pt x="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0;p37">
              <a:extLst>
                <a:ext uri="{FF2B5EF4-FFF2-40B4-BE49-F238E27FC236}">
                  <a16:creationId xmlns:a16="http://schemas.microsoft.com/office/drawing/2014/main" id="{3178CC2F-80FD-407B-96C1-A961EDD4ED37}"/>
                </a:ext>
              </a:extLst>
            </p:cNvPr>
            <p:cNvSpPr/>
            <p:nvPr/>
          </p:nvSpPr>
          <p:spPr>
            <a:xfrm>
              <a:off x="6855174" y="1436356"/>
              <a:ext cx="286041" cy="166219"/>
            </a:xfrm>
            <a:custGeom>
              <a:avLst/>
              <a:gdLst/>
              <a:ahLst/>
              <a:cxnLst/>
              <a:rect l="l" t="t" r="r" b="b"/>
              <a:pathLst>
                <a:path w="8995" h="5227" extrusionOk="0">
                  <a:moveTo>
                    <a:pt x="4497" y="1"/>
                  </a:moveTo>
                  <a:lnTo>
                    <a:pt x="0" y="2629"/>
                  </a:lnTo>
                  <a:lnTo>
                    <a:pt x="4529" y="5226"/>
                  </a:lnTo>
                  <a:lnTo>
                    <a:pt x="8994" y="2629"/>
                  </a:lnTo>
                  <a:lnTo>
                    <a:pt x="449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11;p37">
              <a:extLst>
                <a:ext uri="{FF2B5EF4-FFF2-40B4-BE49-F238E27FC236}">
                  <a16:creationId xmlns:a16="http://schemas.microsoft.com/office/drawing/2014/main" id="{D3BE920A-B850-4669-906D-FEFF1FB5661B}"/>
                </a:ext>
              </a:extLst>
            </p:cNvPr>
            <p:cNvSpPr/>
            <p:nvPr/>
          </p:nvSpPr>
          <p:spPr>
            <a:xfrm>
              <a:off x="6998179" y="1519958"/>
              <a:ext cx="143036" cy="250775"/>
            </a:xfrm>
            <a:custGeom>
              <a:avLst/>
              <a:gdLst/>
              <a:ahLst/>
              <a:cxnLst/>
              <a:rect l="l" t="t" r="r" b="b"/>
              <a:pathLst>
                <a:path w="4498" h="7886" extrusionOk="0">
                  <a:moveTo>
                    <a:pt x="4497" y="0"/>
                  </a:moveTo>
                  <a:lnTo>
                    <a:pt x="32" y="2597"/>
                  </a:lnTo>
                  <a:lnTo>
                    <a:pt x="0" y="7886"/>
                  </a:lnTo>
                  <a:lnTo>
                    <a:pt x="4497" y="5289"/>
                  </a:lnTo>
                  <a:lnTo>
                    <a:pt x="4497"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12;p37">
              <a:extLst>
                <a:ext uri="{FF2B5EF4-FFF2-40B4-BE49-F238E27FC236}">
                  <a16:creationId xmlns:a16="http://schemas.microsoft.com/office/drawing/2014/main" id="{19DA563B-4FCF-47E8-B2CE-04A16142BBE8}"/>
                </a:ext>
              </a:extLst>
            </p:cNvPr>
            <p:cNvSpPr/>
            <p:nvPr/>
          </p:nvSpPr>
          <p:spPr>
            <a:xfrm>
              <a:off x="6855174" y="1519958"/>
              <a:ext cx="144054" cy="250775"/>
            </a:xfrm>
            <a:custGeom>
              <a:avLst/>
              <a:gdLst/>
              <a:ahLst/>
              <a:cxnLst/>
              <a:rect l="l" t="t" r="r" b="b"/>
              <a:pathLst>
                <a:path w="4530" h="7886" extrusionOk="0">
                  <a:moveTo>
                    <a:pt x="0" y="0"/>
                  </a:moveTo>
                  <a:lnTo>
                    <a:pt x="0" y="5289"/>
                  </a:lnTo>
                  <a:lnTo>
                    <a:pt x="4529" y="7886"/>
                  </a:lnTo>
                  <a:lnTo>
                    <a:pt x="4529" y="2597"/>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13;p37">
              <a:extLst>
                <a:ext uri="{FF2B5EF4-FFF2-40B4-BE49-F238E27FC236}">
                  <a16:creationId xmlns:a16="http://schemas.microsoft.com/office/drawing/2014/main" id="{9766EDB5-05BF-4D6B-A7CC-D80A19688F90}"/>
                </a:ext>
              </a:extLst>
            </p:cNvPr>
            <p:cNvSpPr/>
            <p:nvPr/>
          </p:nvSpPr>
          <p:spPr>
            <a:xfrm>
              <a:off x="7142201" y="1437373"/>
              <a:ext cx="286041" cy="166187"/>
            </a:xfrm>
            <a:custGeom>
              <a:avLst/>
              <a:gdLst/>
              <a:ahLst/>
              <a:cxnLst/>
              <a:rect l="l" t="t" r="r" b="b"/>
              <a:pathLst>
                <a:path w="8995" h="5226" extrusionOk="0">
                  <a:moveTo>
                    <a:pt x="4465" y="1"/>
                  </a:moveTo>
                  <a:lnTo>
                    <a:pt x="0" y="2629"/>
                  </a:lnTo>
                  <a:lnTo>
                    <a:pt x="4497" y="5226"/>
                  </a:lnTo>
                  <a:lnTo>
                    <a:pt x="8994" y="2629"/>
                  </a:lnTo>
                  <a:lnTo>
                    <a:pt x="446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14;p37">
              <a:extLst>
                <a:ext uri="{FF2B5EF4-FFF2-40B4-BE49-F238E27FC236}">
                  <a16:creationId xmlns:a16="http://schemas.microsoft.com/office/drawing/2014/main" id="{3A3CAA91-80C3-4FCB-B13B-79FF435132D0}"/>
                </a:ext>
              </a:extLst>
            </p:cNvPr>
            <p:cNvSpPr/>
            <p:nvPr/>
          </p:nvSpPr>
          <p:spPr>
            <a:xfrm>
              <a:off x="7285206" y="1520976"/>
              <a:ext cx="143036" cy="250775"/>
            </a:xfrm>
            <a:custGeom>
              <a:avLst/>
              <a:gdLst/>
              <a:ahLst/>
              <a:cxnLst/>
              <a:rect l="l" t="t" r="r" b="b"/>
              <a:pathLst>
                <a:path w="4498" h="7886" extrusionOk="0">
                  <a:moveTo>
                    <a:pt x="4497" y="0"/>
                  </a:moveTo>
                  <a:lnTo>
                    <a:pt x="0" y="2597"/>
                  </a:lnTo>
                  <a:lnTo>
                    <a:pt x="0" y="7886"/>
                  </a:lnTo>
                  <a:lnTo>
                    <a:pt x="4465" y="5289"/>
                  </a:lnTo>
                  <a:lnTo>
                    <a:pt x="4497"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15;p37">
              <a:extLst>
                <a:ext uri="{FF2B5EF4-FFF2-40B4-BE49-F238E27FC236}">
                  <a16:creationId xmlns:a16="http://schemas.microsoft.com/office/drawing/2014/main" id="{CFA97661-DE0B-4312-9C83-6D16CA420DF1}"/>
                </a:ext>
              </a:extLst>
            </p:cNvPr>
            <p:cNvSpPr/>
            <p:nvPr/>
          </p:nvSpPr>
          <p:spPr>
            <a:xfrm>
              <a:off x="7142201" y="1520976"/>
              <a:ext cx="143036" cy="250775"/>
            </a:xfrm>
            <a:custGeom>
              <a:avLst/>
              <a:gdLst/>
              <a:ahLst/>
              <a:cxnLst/>
              <a:rect l="l" t="t" r="r" b="b"/>
              <a:pathLst>
                <a:path w="4498" h="7886" extrusionOk="0">
                  <a:moveTo>
                    <a:pt x="0" y="0"/>
                  </a:moveTo>
                  <a:lnTo>
                    <a:pt x="0" y="5289"/>
                  </a:lnTo>
                  <a:lnTo>
                    <a:pt x="4497" y="7886"/>
                  </a:lnTo>
                  <a:lnTo>
                    <a:pt x="4497" y="2597"/>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6;p37">
              <a:extLst>
                <a:ext uri="{FF2B5EF4-FFF2-40B4-BE49-F238E27FC236}">
                  <a16:creationId xmlns:a16="http://schemas.microsoft.com/office/drawing/2014/main" id="{5598967E-995A-4593-94DF-C3ABD32A4C54}"/>
                </a:ext>
              </a:extLst>
            </p:cNvPr>
            <p:cNvSpPr/>
            <p:nvPr/>
          </p:nvSpPr>
          <p:spPr>
            <a:xfrm>
              <a:off x="6997161" y="1683092"/>
              <a:ext cx="286041" cy="165201"/>
            </a:xfrm>
            <a:custGeom>
              <a:avLst/>
              <a:gdLst/>
              <a:ahLst/>
              <a:cxnLst/>
              <a:rect l="l" t="t" r="r" b="b"/>
              <a:pathLst>
                <a:path w="8995" h="5195" extrusionOk="0">
                  <a:moveTo>
                    <a:pt x="4498" y="1"/>
                  </a:moveTo>
                  <a:lnTo>
                    <a:pt x="1" y="2598"/>
                  </a:lnTo>
                  <a:lnTo>
                    <a:pt x="4529" y="5194"/>
                  </a:lnTo>
                  <a:lnTo>
                    <a:pt x="8995" y="2598"/>
                  </a:lnTo>
                  <a:lnTo>
                    <a:pt x="44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17;p37">
              <a:extLst>
                <a:ext uri="{FF2B5EF4-FFF2-40B4-BE49-F238E27FC236}">
                  <a16:creationId xmlns:a16="http://schemas.microsoft.com/office/drawing/2014/main" id="{397914CD-EC11-4D6E-8F3E-BCE1693309F0}"/>
                </a:ext>
              </a:extLst>
            </p:cNvPr>
            <p:cNvSpPr/>
            <p:nvPr/>
          </p:nvSpPr>
          <p:spPr>
            <a:xfrm>
              <a:off x="7140166" y="1765677"/>
              <a:ext cx="143036" cy="250807"/>
            </a:xfrm>
            <a:custGeom>
              <a:avLst/>
              <a:gdLst/>
              <a:ahLst/>
              <a:cxnLst/>
              <a:rect l="l" t="t" r="r" b="b"/>
              <a:pathLst>
                <a:path w="4498" h="7887" extrusionOk="0">
                  <a:moveTo>
                    <a:pt x="4498" y="1"/>
                  </a:moveTo>
                  <a:lnTo>
                    <a:pt x="32" y="2597"/>
                  </a:lnTo>
                  <a:lnTo>
                    <a:pt x="1" y="7886"/>
                  </a:lnTo>
                  <a:lnTo>
                    <a:pt x="4498" y="5289"/>
                  </a:lnTo>
                  <a:lnTo>
                    <a:pt x="4498"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18;p37">
              <a:extLst>
                <a:ext uri="{FF2B5EF4-FFF2-40B4-BE49-F238E27FC236}">
                  <a16:creationId xmlns:a16="http://schemas.microsoft.com/office/drawing/2014/main" id="{216A8742-F6CF-4EC4-B9D7-5E8E79B6A35E}"/>
                </a:ext>
              </a:extLst>
            </p:cNvPr>
            <p:cNvSpPr/>
            <p:nvPr/>
          </p:nvSpPr>
          <p:spPr>
            <a:xfrm>
              <a:off x="6997161" y="1765677"/>
              <a:ext cx="144054" cy="250807"/>
            </a:xfrm>
            <a:custGeom>
              <a:avLst/>
              <a:gdLst/>
              <a:ahLst/>
              <a:cxnLst/>
              <a:rect l="l" t="t" r="r" b="b"/>
              <a:pathLst>
                <a:path w="4530" h="7887" extrusionOk="0">
                  <a:moveTo>
                    <a:pt x="1" y="1"/>
                  </a:moveTo>
                  <a:lnTo>
                    <a:pt x="1" y="5289"/>
                  </a:lnTo>
                  <a:lnTo>
                    <a:pt x="4529" y="7886"/>
                  </a:lnTo>
                  <a:lnTo>
                    <a:pt x="4529" y="2597"/>
                  </a:lnTo>
                  <a:lnTo>
                    <a:pt x="1"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19;p37">
              <a:extLst>
                <a:ext uri="{FF2B5EF4-FFF2-40B4-BE49-F238E27FC236}">
                  <a16:creationId xmlns:a16="http://schemas.microsoft.com/office/drawing/2014/main" id="{D1D4BDAF-9848-4639-A863-F8D550A94551}"/>
                </a:ext>
              </a:extLst>
            </p:cNvPr>
            <p:cNvSpPr/>
            <p:nvPr/>
          </p:nvSpPr>
          <p:spPr>
            <a:xfrm>
              <a:off x="7280150" y="1683092"/>
              <a:ext cx="286041" cy="165201"/>
            </a:xfrm>
            <a:custGeom>
              <a:avLst/>
              <a:gdLst/>
              <a:ahLst/>
              <a:cxnLst/>
              <a:rect l="l" t="t" r="r" b="b"/>
              <a:pathLst>
                <a:path w="8995" h="5195" extrusionOk="0">
                  <a:moveTo>
                    <a:pt x="4466" y="1"/>
                  </a:moveTo>
                  <a:lnTo>
                    <a:pt x="1" y="2598"/>
                  </a:lnTo>
                  <a:lnTo>
                    <a:pt x="4498" y="5194"/>
                  </a:lnTo>
                  <a:lnTo>
                    <a:pt x="8995" y="2598"/>
                  </a:lnTo>
                  <a:lnTo>
                    <a:pt x="446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20;p37">
              <a:extLst>
                <a:ext uri="{FF2B5EF4-FFF2-40B4-BE49-F238E27FC236}">
                  <a16:creationId xmlns:a16="http://schemas.microsoft.com/office/drawing/2014/main" id="{66773D55-67EA-4C27-92CE-BF0B1C92037B}"/>
                </a:ext>
              </a:extLst>
            </p:cNvPr>
            <p:cNvSpPr/>
            <p:nvPr/>
          </p:nvSpPr>
          <p:spPr>
            <a:xfrm>
              <a:off x="7423154" y="1765677"/>
              <a:ext cx="143036" cy="250807"/>
            </a:xfrm>
            <a:custGeom>
              <a:avLst/>
              <a:gdLst/>
              <a:ahLst/>
              <a:cxnLst/>
              <a:rect l="l" t="t" r="r" b="b"/>
              <a:pathLst>
                <a:path w="4498" h="7887" extrusionOk="0">
                  <a:moveTo>
                    <a:pt x="4498" y="1"/>
                  </a:moveTo>
                  <a:lnTo>
                    <a:pt x="1" y="2597"/>
                  </a:lnTo>
                  <a:lnTo>
                    <a:pt x="1" y="7886"/>
                  </a:lnTo>
                  <a:lnTo>
                    <a:pt x="4466" y="5289"/>
                  </a:lnTo>
                  <a:lnTo>
                    <a:pt x="4498"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21;p37">
              <a:extLst>
                <a:ext uri="{FF2B5EF4-FFF2-40B4-BE49-F238E27FC236}">
                  <a16:creationId xmlns:a16="http://schemas.microsoft.com/office/drawing/2014/main" id="{FDBB73EF-6FB1-494A-8DE5-86AB29AC5C6D}"/>
                </a:ext>
              </a:extLst>
            </p:cNvPr>
            <p:cNvSpPr/>
            <p:nvPr/>
          </p:nvSpPr>
          <p:spPr>
            <a:xfrm>
              <a:off x="7280150" y="1765677"/>
              <a:ext cx="143036" cy="250807"/>
            </a:xfrm>
            <a:custGeom>
              <a:avLst/>
              <a:gdLst/>
              <a:ahLst/>
              <a:cxnLst/>
              <a:rect l="l" t="t" r="r" b="b"/>
              <a:pathLst>
                <a:path w="4498" h="7887" extrusionOk="0">
                  <a:moveTo>
                    <a:pt x="1" y="1"/>
                  </a:moveTo>
                  <a:lnTo>
                    <a:pt x="1" y="5289"/>
                  </a:lnTo>
                  <a:lnTo>
                    <a:pt x="4498" y="7886"/>
                  </a:lnTo>
                  <a:lnTo>
                    <a:pt x="4498" y="2597"/>
                  </a:lnTo>
                  <a:lnTo>
                    <a:pt x="1"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22;p37">
              <a:extLst>
                <a:ext uri="{FF2B5EF4-FFF2-40B4-BE49-F238E27FC236}">
                  <a16:creationId xmlns:a16="http://schemas.microsoft.com/office/drawing/2014/main" id="{B4A4A9D5-AF00-477C-83AC-0165ED15554D}"/>
                </a:ext>
              </a:extLst>
            </p:cNvPr>
            <p:cNvSpPr/>
            <p:nvPr/>
          </p:nvSpPr>
          <p:spPr>
            <a:xfrm>
              <a:off x="7427193" y="1437373"/>
              <a:ext cx="287059" cy="166187"/>
            </a:xfrm>
            <a:custGeom>
              <a:avLst/>
              <a:gdLst/>
              <a:ahLst/>
              <a:cxnLst/>
              <a:rect l="l" t="t" r="r" b="b"/>
              <a:pathLst>
                <a:path w="9027" h="5226" extrusionOk="0">
                  <a:moveTo>
                    <a:pt x="4497" y="1"/>
                  </a:moveTo>
                  <a:lnTo>
                    <a:pt x="0" y="2629"/>
                  </a:lnTo>
                  <a:lnTo>
                    <a:pt x="4529" y="5226"/>
                  </a:lnTo>
                  <a:lnTo>
                    <a:pt x="9026" y="2629"/>
                  </a:lnTo>
                  <a:lnTo>
                    <a:pt x="449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3;p37">
              <a:extLst>
                <a:ext uri="{FF2B5EF4-FFF2-40B4-BE49-F238E27FC236}">
                  <a16:creationId xmlns:a16="http://schemas.microsoft.com/office/drawing/2014/main" id="{FA972AB5-7074-49DA-883B-3D445F12FEEF}"/>
                </a:ext>
              </a:extLst>
            </p:cNvPr>
            <p:cNvSpPr/>
            <p:nvPr/>
          </p:nvSpPr>
          <p:spPr>
            <a:xfrm>
              <a:off x="7570197" y="1520976"/>
              <a:ext cx="144054" cy="250775"/>
            </a:xfrm>
            <a:custGeom>
              <a:avLst/>
              <a:gdLst/>
              <a:ahLst/>
              <a:cxnLst/>
              <a:rect l="l" t="t" r="r" b="b"/>
              <a:pathLst>
                <a:path w="4530" h="7886" extrusionOk="0">
                  <a:moveTo>
                    <a:pt x="4529" y="0"/>
                  </a:moveTo>
                  <a:lnTo>
                    <a:pt x="32" y="2597"/>
                  </a:lnTo>
                  <a:lnTo>
                    <a:pt x="0" y="7886"/>
                  </a:lnTo>
                  <a:lnTo>
                    <a:pt x="0" y="7886"/>
                  </a:lnTo>
                  <a:lnTo>
                    <a:pt x="4497" y="5289"/>
                  </a:lnTo>
                  <a:lnTo>
                    <a:pt x="4529"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4;p37">
              <a:extLst>
                <a:ext uri="{FF2B5EF4-FFF2-40B4-BE49-F238E27FC236}">
                  <a16:creationId xmlns:a16="http://schemas.microsoft.com/office/drawing/2014/main" id="{92FB8223-9D02-4D55-ADD5-17B65B05C2BF}"/>
                </a:ext>
              </a:extLst>
            </p:cNvPr>
            <p:cNvSpPr/>
            <p:nvPr/>
          </p:nvSpPr>
          <p:spPr>
            <a:xfrm>
              <a:off x="7427193" y="1520976"/>
              <a:ext cx="144054" cy="250775"/>
            </a:xfrm>
            <a:custGeom>
              <a:avLst/>
              <a:gdLst/>
              <a:ahLst/>
              <a:cxnLst/>
              <a:rect l="l" t="t" r="r" b="b"/>
              <a:pathLst>
                <a:path w="4530" h="7886" extrusionOk="0">
                  <a:moveTo>
                    <a:pt x="0" y="0"/>
                  </a:moveTo>
                  <a:lnTo>
                    <a:pt x="0" y="5289"/>
                  </a:lnTo>
                  <a:lnTo>
                    <a:pt x="4529" y="7886"/>
                  </a:lnTo>
                  <a:lnTo>
                    <a:pt x="4529" y="2597"/>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5;p37">
              <a:extLst>
                <a:ext uri="{FF2B5EF4-FFF2-40B4-BE49-F238E27FC236}">
                  <a16:creationId xmlns:a16="http://schemas.microsoft.com/office/drawing/2014/main" id="{79EEE77D-9EB0-4D58-AC4C-A1FC02A8CA0A}"/>
                </a:ext>
              </a:extLst>
            </p:cNvPr>
            <p:cNvSpPr/>
            <p:nvPr/>
          </p:nvSpPr>
          <p:spPr>
            <a:xfrm>
              <a:off x="7284188" y="1186599"/>
              <a:ext cx="286041" cy="166219"/>
            </a:xfrm>
            <a:custGeom>
              <a:avLst/>
              <a:gdLst/>
              <a:ahLst/>
              <a:cxnLst/>
              <a:rect l="l" t="t" r="r" b="b"/>
              <a:pathLst>
                <a:path w="8995" h="5227" extrusionOk="0">
                  <a:moveTo>
                    <a:pt x="4497" y="1"/>
                  </a:moveTo>
                  <a:lnTo>
                    <a:pt x="0" y="2598"/>
                  </a:lnTo>
                  <a:lnTo>
                    <a:pt x="4529" y="5226"/>
                  </a:lnTo>
                  <a:lnTo>
                    <a:pt x="8994" y="2598"/>
                  </a:lnTo>
                  <a:lnTo>
                    <a:pt x="449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6;p37">
              <a:extLst>
                <a:ext uri="{FF2B5EF4-FFF2-40B4-BE49-F238E27FC236}">
                  <a16:creationId xmlns:a16="http://schemas.microsoft.com/office/drawing/2014/main" id="{B94B52CD-558E-4E76-9DC6-113529214FE5}"/>
                </a:ext>
              </a:extLst>
            </p:cNvPr>
            <p:cNvSpPr/>
            <p:nvPr/>
          </p:nvSpPr>
          <p:spPr>
            <a:xfrm>
              <a:off x="7427193" y="1269183"/>
              <a:ext cx="143036" cy="251824"/>
            </a:xfrm>
            <a:custGeom>
              <a:avLst/>
              <a:gdLst/>
              <a:ahLst/>
              <a:cxnLst/>
              <a:rect l="l" t="t" r="r" b="b"/>
              <a:pathLst>
                <a:path w="4498" h="7919" extrusionOk="0">
                  <a:moveTo>
                    <a:pt x="4497" y="1"/>
                  </a:moveTo>
                  <a:lnTo>
                    <a:pt x="32" y="2629"/>
                  </a:lnTo>
                  <a:lnTo>
                    <a:pt x="0" y="7918"/>
                  </a:lnTo>
                  <a:lnTo>
                    <a:pt x="4497" y="5290"/>
                  </a:lnTo>
                  <a:lnTo>
                    <a:pt x="4497"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7;p37">
              <a:extLst>
                <a:ext uri="{FF2B5EF4-FFF2-40B4-BE49-F238E27FC236}">
                  <a16:creationId xmlns:a16="http://schemas.microsoft.com/office/drawing/2014/main" id="{CAA6FE81-0EB5-4288-AAD7-159C8B89BCCA}"/>
                </a:ext>
              </a:extLst>
            </p:cNvPr>
            <p:cNvSpPr/>
            <p:nvPr/>
          </p:nvSpPr>
          <p:spPr>
            <a:xfrm>
              <a:off x="7284188" y="1269183"/>
              <a:ext cx="144054" cy="251824"/>
            </a:xfrm>
            <a:custGeom>
              <a:avLst/>
              <a:gdLst/>
              <a:ahLst/>
              <a:cxnLst/>
              <a:rect l="l" t="t" r="r" b="b"/>
              <a:pathLst>
                <a:path w="4530" h="7919" extrusionOk="0">
                  <a:moveTo>
                    <a:pt x="0" y="1"/>
                  </a:moveTo>
                  <a:lnTo>
                    <a:pt x="0" y="5290"/>
                  </a:lnTo>
                  <a:lnTo>
                    <a:pt x="4529" y="7918"/>
                  </a:lnTo>
                  <a:lnTo>
                    <a:pt x="4529" y="2629"/>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58459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A6A8D5-C4B2-44FF-AE80-A7342B239ED1}"/>
              </a:ext>
            </a:extLst>
          </p:cNvPr>
          <p:cNvSpPr>
            <a:spLocks noGrp="1"/>
          </p:cNvSpPr>
          <p:nvPr>
            <p:ph type="body" idx="1"/>
          </p:nvPr>
        </p:nvSpPr>
        <p:spPr/>
        <p:txBody>
          <a:bodyPr/>
          <a:lstStyle/>
          <a:p>
            <a:endParaRPr lang="en-US" dirty="0"/>
          </a:p>
        </p:txBody>
      </p:sp>
      <p:sp>
        <p:nvSpPr>
          <p:cNvPr id="3" name="TextBox 2">
            <a:extLst>
              <a:ext uri="{FF2B5EF4-FFF2-40B4-BE49-F238E27FC236}">
                <a16:creationId xmlns:a16="http://schemas.microsoft.com/office/drawing/2014/main" id="{82BF35ED-747E-415A-84BC-A4EC44BB8B27}"/>
              </a:ext>
            </a:extLst>
          </p:cNvPr>
          <p:cNvSpPr txBox="1"/>
          <p:nvPr/>
        </p:nvSpPr>
        <p:spPr>
          <a:xfrm>
            <a:off x="1886857" y="221432"/>
            <a:ext cx="5182743" cy="523220"/>
          </a:xfrm>
          <a:prstGeom prst="rect">
            <a:avLst/>
          </a:prstGeom>
          <a:solidFill>
            <a:srgbClr val="00B0F0"/>
          </a:solidFill>
          <a:ln>
            <a:solidFill>
              <a:srgbClr val="7030A0"/>
            </a:solidFill>
          </a:ln>
          <a:effectLst>
            <a:softEdge rad="165100"/>
          </a:effectLst>
        </p:spPr>
        <p:txBody>
          <a:bodyPr wrap="square" rtlCol="0">
            <a:spAutoFit/>
          </a:bodyPr>
          <a:lstStyle/>
          <a:p>
            <a:pPr algn="ctr" rtl="1"/>
            <a:r>
              <a:rPr lang="fa-IR" b="1" dirty="0">
                <a:cs typeface="B Nazanin" panose="00000400000000000000" pitchFamily="2" charset="-78"/>
              </a:rPr>
              <a:t>فاز اصلی پیش پردازش متن ها که شامل این کار ها میشود:</a:t>
            </a:r>
          </a:p>
          <a:p>
            <a:pPr algn="ctr" rtl="1"/>
            <a:endParaRPr lang="en-US" b="1" dirty="0">
              <a:cs typeface="B Nazanin" panose="00000400000000000000" pitchFamily="2" charset="-78"/>
            </a:endParaRPr>
          </a:p>
        </p:txBody>
      </p:sp>
      <p:sp>
        <p:nvSpPr>
          <p:cNvPr id="6" name="TextBox 5">
            <a:extLst>
              <a:ext uri="{FF2B5EF4-FFF2-40B4-BE49-F238E27FC236}">
                <a16:creationId xmlns:a16="http://schemas.microsoft.com/office/drawing/2014/main" id="{4C0C06D9-34BC-4EBF-A5C2-75855C904429}"/>
              </a:ext>
            </a:extLst>
          </p:cNvPr>
          <p:cNvSpPr txBox="1"/>
          <p:nvPr/>
        </p:nvSpPr>
        <p:spPr>
          <a:xfrm>
            <a:off x="645886" y="911362"/>
            <a:ext cx="6516486" cy="4185761"/>
          </a:xfrm>
          <a:prstGeom prst="rect">
            <a:avLst/>
          </a:prstGeom>
          <a:noFill/>
        </p:spPr>
        <p:txBody>
          <a:bodyPr wrap="square" numCol="4" spcCol="822960" rtlCol="1">
            <a:spAutoFit/>
          </a:bodyPr>
          <a:lstStyle/>
          <a:p>
            <a:pPr algn="r" rtl="1">
              <a:buFont typeface="+mj-lt"/>
              <a:buAutoNum type="arabicPeriod"/>
            </a:pPr>
            <a:r>
              <a:rPr lang="ar-SA" b="1" i="0" dirty="0">
                <a:solidFill>
                  <a:schemeClr val="tx1"/>
                </a:solidFill>
                <a:effectLst/>
                <a:latin typeface="Inter"/>
                <a:cs typeface="B Nazanin" panose="00000400000000000000" pitchFamily="2" charset="-78"/>
              </a:rPr>
              <a:t>نرمال‌سازی متن.</a:t>
            </a:r>
          </a:p>
          <a:p>
            <a:pPr algn="r" rtl="1">
              <a:buFont typeface="+mj-lt"/>
              <a:buAutoNum type="arabicPeriod"/>
            </a:pPr>
            <a:r>
              <a:rPr lang="ar-SA" b="1" i="0" dirty="0">
                <a:solidFill>
                  <a:schemeClr val="tx1"/>
                </a:solidFill>
                <a:effectLst/>
                <a:latin typeface="Inter"/>
                <a:cs typeface="B Nazanin" panose="00000400000000000000" pitchFamily="2" charset="-78"/>
              </a:rPr>
              <a:t>تبدیل اعداد فارسی و عربی به انگلیسی.</a:t>
            </a:r>
          </a:p>
          <a:p>
            <a:pPr algn="r" rtl="1">
              <a:buFont typeface="+mj-lt"/>
              <a:buAutoNum type="arabicPeriod"/>
            </a:pPr>
            <a:r>
              <a:rPr lang="ar-SA" b="1" i="0" dirty="0">
                <a:solidFill>
                  <a:schemeClr val="tx1"/>
                </a:solidFill>
                <a:effectLst/>
                <a:latin typeface="Inter"/>
                <a:cs typeface="B Nazanin" panose="00000400000000000000" pitchFamily="2" charset="-78"/>
              </a:rPr>
              <a:t>حذف لینک‌ها و نام‌های کاربری.</a:t>
            </a:r>
          </a:p>
          <a:p>
            <a:pPr algn="r" rtl="1">
              <a:buFont typeface="+mj-lt"/>
              <a:buAutoNum type="arabicPeriod"/>
            </a:pPr>
            <a:r>
              <a:rPr lang="ar-SA" b="1" i="0" dirty="0">
                <a:solidFill>
                  <a:schemeClr val="tx1"/>
                </a:solidFill>
                <a:effectLst/>
                <a:latin typeface="Inter"/>
                <a:cs typeface="B Nazanin" panose="00000400000000000000" pitchFamily="2" charset="-78"/>
              </a:rPr>
              <a:t>حذف تگ‌های </a:t>
            </a:r>
            <a:r>
              <a:rPr lang="en-US" b="1" i="0" dirty="0">
                <a:solidFill>
                  <a:schemeClr val="tx1"/>
                </a:solidFill>
                <a:effectLst/>
                <a:latin typeface="Inter"/>
                <a:cs typeface="B Nazanin" panose="00000400000000000000" pitchFamily="2" charset="-78"/>
              </a:rPr>
              <a:t>HTML.</a:t>
            </a:r>
            <a:r>
              <a:rPr lang="ar-SA" b="1" i="0" dirty="0">
                <a:solidFill>
                  <a:schemeClr val="tx1"/>
                </a:solidFill>
                <a:effectLst/>
                <a:latin typeface="Inter"/>
                <a:cs typeface="B Nazanin" panose="00000400000000000000" pitchFamily="2" charset="-78"/>
              </a:rPr>
              <a:t> نرمال‌سازی متن.</a:t>
            </a:r>
          </a:p>
          <a:p>
            <a:pPr algn="r" rtl="1">
              <a:buFont typeface="+mj-lt"/>
              <a:buAutoNum type="arabicPeriod"/>
            </a:pPr>
            <a:r>
              <a:rPr lang="ar-SA" b="1" i="0" dirty="0">
                <a:solidFill>
                  <a:schemeClr val="tx1"/>
                </a:solidFill>
                <a:effectLst/>
                <a:latin typeface="Inter"/>
                <a:cs typeface="B Nazanin" panose="00000400000000000000" pitchFamily="2" charset="-78"/>
              </a:rPr>
              <a:t>تبدیل اعداد فارسی و عربی به انگلیسی.</a:t>
            </a:r>
          </a:p>
          <a:p>
            <a:pPr algn="r" rtl="1">
              <a:buFont typeface="+mj-lt"/>
              <a:buAutoNum type="arabicPeriod"/>
            </a:pPr>
            <a:r>
              <a:rPr lang="ar-SA" b="1" i="0" dirty="0">
                <a:solidFill>
                  <a:schemeClr val="tx1"/>
                </a:solidFill>
                <a:effectLst/>
                <a:latin typeface="Inter"/>
                <a:cs typeface="B Nazanin" panose="00000400000000000000" pitchFamily="2" charset="-78"/>
              </a:rPr>
              <a:t>حذف لینک‌ها و نام‌های کاربری.</a:t>
            </a:r>
          </a:p>
          <a:p>
            <a:pPr algn="r" rtl="1">
              <a:buFont typeface="+mj-lt"/>
              <a:buAutoNum type="arabicPeriod"/>
            </a:pPr>
            <a:r>
              <a:rPr lang="ar-SA" b="1" i="0" dirty="0">
                <a:solidFill>
                  <a:schemeClr val="tx1"/>
                </a:solidFill>
                <a:effectLst/>
                <a:latin typeface="Inter"/>
                <a:cs typeface="B Nazanin" panose="00000400000000000000" pitchFamily="2" charset="-78"/>
              </a:rPr>
              <a:t>حذف تگ‌های </a:t>
            </a:r>
            <a:r>
              <a:rPr lang="en-US" b="1" i="0" dirty="0">
                <a:solidFill>
                  <a:schemeClr val="tx1"/>
                </a:solidFill>
                <a:effectLst/>
                <a:latin typeface="Inter"/>
                <a:cs typeface="B Nazanin" panose="00000400000000000000" pitchFamily="2" charset="-78"/>
              </a:rPr>
              <a:t>HTML.</a:t>
            </a:r>
          </a:p>
          <a:p>
            <a:pPr algn="r" rtl="1">
              <a:buFont typeface="+mj-lt"/>
              <a:buAutoNum type="arabicPeriod"/>
            </a:pPr>
            <a:r>
              <a:rPr lang="ar-SA" b="1" i="0" dirty="0">
                <a:solidFill>
                  <a:schemeClr val="tx1"/>
                </a:solidFill>
                <a:effectLst/>
                <a:latin typeface="Inter"/>
                <a:cs typeface="B Nazanin" panose="00000400000000000000" pitchFamily="2" charset="-78"/>
              </a:rPr>
              <a:t>حذف اعداد.</a:t>
            </a:r>
          </a:p>
          <a:p>
            <a:pPr algn="r" rtl="1">
              <a:buFont typeface="+mj-lt"/>
              <a:buAutoNum type="arabicPeriod"/>
            </a:pPr>
            <a:r>
              <a:rPr lang="ar-SA" b="1" i="0" dirty="0">
                <a:solidFill>
                  <a:schemeClr val="tx1"/>
                </a:solidFill>
                <a:effectLst/>
                <a:latin typeface="Inter"/>
                <a:cs typeface="B Nazanin" panose="00000400000000000000" pitchFamily="2" charset="-78"/>
              </a:rPr>
              <a:t>حذف علائم نگارشی و کاراکترهای خاص.</a:t>
            </a:r>
          </a:p>
          <a:p>
            <a:pPr algn="r" rtl="1">
              <a:buFont typeface="+mj-lt"/>
              <a:buAutoNum type="arabicPeriod"/>
            </a:pPr>
            <a:r>
              <a:rPr lang="ar-SA" b="1" i="0" dirty="0">
                <a:solidFill>
                  <a:schemeClr val="tx1"/>
                </a:solidFill>
                <a:effectLst/>
                <a:latin typeface="Inter"/>
                <a:cs typeface="B Nazanin" panose="00000400000000000000" pitchFamily="2" charset="-78"/>
              </a:rPr>
              <a:t>توکن‌سازی متن.</a:t>
            </a:r>
          </a:p>
          <a:p>
            <a:pPr algn="r" rtl="1">
              <a:buFont typeface="+mj-lt"/>
              <a:buAutoNum type="arabicPeriod"/>
            </a:pPr>
            <a:r>
              <a:rPr lang="ar-SA" b="1" i="0" dirty="0">
                <a:solidFill>
                  <a:schemeClr val="tx1"/>
                </a:solidFill>
                <a:effectLst/>
                <a:latin typeface="Inter"/>
                <a:cs typeface="B Nazanin" panose="00000400000000000000" pitchFamily="2" charset="-78"/>
              </a:rPr>
              <a:t>حذف استاپ‌وردها (در صورت نیاز).</a:t>
            </a:r>
          </a:p>
          <a:p>
            <a:pPr algn="r" rtl="1">
              <a:buFont typeface="+mj-lt"/>
              <a:buAutoNum type="arabicPeriod"/>
            </a:pPr>
            <a:r>
              <a:rPr lang="ar-SA" b="1" i="0" dirty="0">
                <a:solidFill>
                  <a:schemeClr val="tx1"/>
                </a:solidFill>
                <a:effectLst/>
                <a:latin typeface="Inter"/>
                <a:cs typeface="B Nazanin" panose="00000400000000000000" pitchFamily="2" charset="-78"/>
              </a:rPr>
              <a:t>لِمَت‌سازی (در صورت نیاز).</a:t>
            </a:r>
          </a:p>
          <a:p>
            <a:pPr algn="r" rtl="1">
              <a:buFont typeface="+mj-lt"/>
              <a:buAutoNum type="arabicPeriod"/>
            </a:pPr>
            <a:r>
              <a:rPr lang="ar-SA" b="1" i="0" dirty="0">
                <a:solidFill>
                  <a:schemeClr val="tx1"/>
                </a:solidFill>
                <a:effectLst/>
                <a:latin typeface="Inter"/>
                <a:cs typeface="B Nazanin" panose="00000400000000000000" pitchFamily="2" charset="-78"/>
              </a:rPr>
              <a:t>حذف توکن‌های خالی.</a:t>
            </a:r>
          </a:p>
          <a:p>
            <a:pPr algn="r" rtl="1">
              <a:buFont typeface="+mj-lt"/>
              <a:buAutoNum type="arabicPeriod"/>
            </a:pPr>
            <a:endParaRPr lang="en-US" b="1" i="0" dirty="0">
              <a:solidFill>
                <a:schemeClr val="tx1"/>
              </a:solidFill>
              <a:effectLst/>
              <a:latin typeface="Inter"/>
              <a:cs typeface="B Nazanin" panose="00000400000000000000" pitchFamily="2" charset="-78"/>
            </a:endParaRPr>
          </a:p>
          <a:p>
            <a:pPr algn="r" rtl="1">
              <a:buFont typeface="+mj-lt"/>
              <a:buAutoNum type="arabicPeriod"/>
            </a:pPr>
            <a:r>
              <a:rPr lang="ar-SA" b="1" i="0" dirty="0">
                <a:solidFill>
                  <a:schemeClr val="tx1"/>
                </a:solidFill>
                <a:effectLst/>
                <a:latin typeface="Inter"/>
                <a:cs typeface="B Nazanin" panose="00000400000000000000" pitchFamily="2" charset="-78"/>
              </a:rPr>
              <a:t>حذف اعداد.</a:t>
            </a:r>
          </a:p>
          <a:p>
            <a:pPr algn="r" rtl="1">
              <a:buFont typeface="+mj-lt"/>
              <a:buAutoNum type="arabicPeriod"/>
            </a:pPr>
            <a:r>
              <a:rPr lang="ar-SA" b="1" i="0" dirty="0">
                <a:solidFill>
                  <a:schemeClr val="tx1"/>
                </a:solidFill>
                <a:effectLst/>
                <a:latin typeface="Inter"/>
                <a:cs typeface="B Nazanin" panose="00000400000000000000" pitchFamily="2" charset="-78"/>
              </a:rPr>
              <a:t>حذف علائم نگارشی و کاراکترهای خاص.</a:t>
            </a:r>
          </a:p>
          <a:p>
            <a:pPr algn="r" rtl="1">
              <a:buFont typeface="+mj-lt"/>
              <a:buAutoNum type="arabicPeriod"/>
            </a:pPr>
            <a:r>
              <a:rPr lang="ar-SA" b="1" i="0" dirty="0">
                <a:solidFill>
                  <a:schemeClr val="tx1"/>
                </a:solidFill>
                <a:effectLst/>
                <a:latin typeface="Inter"/>
                <a:cs typeface="B Nazanin" panose="00000400000000000000" pitchFamily="2" charset="-78"/>
              </a:rPr>
              <a:t>توکن‌سازی متن.</a:t>
            </a:r>
          </a:p>
          <a:p>
            <a:pPr algn="r" rtl="1">
              <a:buFont typeface="+mj-lt"/>
              <a:buAutoNum type="arabicPeriod"/>
            </a:pPr>
            <a:r>
              <a:rPr lang="ar-SA" b="1" i="0" dirty="0">
                <a:solidFill>
                  <a:schemeClr val="tx1"/>
                </a:solidFill>
                <a:effectLst/>
                <a:latin typeface="Inter"/>
                <a:cs typeface="B Nazanin" panose="00000400000000000000" pitchFamily="2" charset="-78"/>
              </a:rPr>
              <a:t>حذف استاپ‌وردها (در صورت نیاز).</a:t>
            </a:r>
          </a:p>
          <a:p>
            <a:pPr algn="r" rtl="1">
              <a:buFont typeface="+mj-lt"/>
              <a:buAutoNum type="arabicPeriod"/>
            </a:pPr>
            <a:r>
              <a:rPr lang="ar-SA" b="1" i="0" dirty="0">
                <a:solidFill>
                  <a:schemeClr val="tx1"/>
                </a:solidFill>
                <a:effectLst/>
                <a:latin typeface="Inter"/>
                <a:cs typeface="B Nazanin" panose="00000400000000000000" pitchFamily="2" charset="-78"/>
              </a:rPr>
              <a:t>لِمَت‌سازی (در صورت نیاز).</a:t>
            </a:r>
          </a:p>
          <a:p>
            <a:pPr algn="r" rtl="1">
              <a:buFont typeface="+mj-lt"/>
              <a:buAutoNum type="arabicPeriod"/>
            </a:pPr>
            <a:r>
              <a:rPr lang="ar-SA" b="1" i="0" dirty="0">
                <a:solidFill>
                  <a:schemeClr val="tx1"/>
                </a:solidFill>
                <a:effectLst/>
                <a:latin typeface="Inter"/>
                <a:cs typeface="B Nazanin" panose="00000400000000000000" pitchFamily="2" charset="-78"/>
              </a:rPr>
              <a:t>حذف توکن‌های خالی.</a:t>
            </a:r>
          </a:p>
          <a:p>
            <a:pPr algn="r" rtl="1"/>
            <a:endParaRPr lang="en-US" b="1" dirty="0">
              <a:solidFill>
                <a:schemeClr val="tx1"/>
              </a:solidFill>
              <a:cs typeface="B Nazanin" panose="00000400000000000000" pitchFamily="2" charset="-78"/>
            </a:endParaRPr>
          </a:p>
        </p:txBody>
      </p:sp>
    </p:spTree>
    <p:extLst>
      <p:ext uri="{BB962C8B-B14F-4D97-AF65-F5344CB8AC3E}">
        <p14:creationId xmlns:p14="http://schemas.microsoft.com/office/powerpoint/2010/main" val="1914881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07EED-28A2-4373-9CA8-772B69C71C72}"/>
              </a:ext>
            </a:extLst>
          </p:cNvPr>
          <p:cNvSpPr>
            <a:spLocks noGrp="1"/>
          </p:cNvSpPr>
          <p:nvPr>
            <p:ph type="body" idx="1"/>
          </p:nvPr>
        </p:nvSpPr>
        <p:spPr/>
        <p:txBody>
          <a:bodyPr/>
          <a:lstStyle/>
          <a:p>
            <a:endParaRPr lang="en-US"/>
          </a:p>
        </p:txBody>
      </p:sp>
      <p:sp>
        <p:nvSpPr>
          <p:cNvPr id="7" name="TextBox 6">
            <a:extLst>
              <a:ext uri="{FF2B5EF4-FFF2-40B4-BE49-F238E27FC236}">
                <a16:creationId xmlns:a16="http://schemas.microsoft.com/office/drawing/2014/main" id="{176E6659-FE66-4A89-A1D8-1EB4B8D2C31F}"/>
              </a:ext>
            </a:extLst>
          </p:cNvPr>
          <p:cNvSpPr txBox="1"/>
          <p:nvPr/>
        </p:nvSpPr>
        <p:spPr>
          <a:xfrm>
            <a:off x="5360020" y="703446"/>
            <a:ext cx="3336310" cy="1815882"/>
          </a:xfrm>
          <a:prstGeom prst="rect">
            <a:avLst/>
          </a:prstGeom>
          <a:solidFill>
            <a:srgbClr val="00B0F0"/>
          </a:solidFill>
          <a:ln>
            <a:solidFill>
              <a:srgbClr val="7030A0"/>
            </a:solidFill>
          </a:ln>
          <a:effectLst>
            <a:softEdge rad="165100"/>
          </a:effectLst>
        </p:spPr>
        <p:txBody>
          <a:bodyPr wrap="square" rtlCol="0">
            <a:spAutoFit/>
          </a:bodyPr>
          <a:lstStyle/>
          <a:p>
            <a:pPr algn="ctr" rtl="1"/>
            <a:r>
              <a:rPr lang="fa-IR" b="1" dirty="0">
                <a:cs typeface="B Nazanin" panose="00000400000000000000" pitchFamily="2" charset="-78"/>
              </a:rPr>
              <a:t>این تیکه برای فاز اصلی یعنی پردازش داده ها و </a:t>
            </a:r>
            <a:r>
              <a:rPr lang="fa-IR" b="1" dirty="0" err="1">
                <a:cs typeface="B Nazanin" panose="00000400000000000000" pitchFamily="2" charset="-78"/>
              </a:rPr>
              <a:t>برمبنای</a:t>
            </a:r>
            <a:r>
              <a:rPr lang="fa-IR" b="1" dirty="0">
                <a:cs typeface="B Nazanin" panose="00000400000000000000" pitchFamily="2" charset="-78"/>
              </a:rPr>
              <a:t> مقاله </a:t>
            </a:r>
            <a:r>
              <a:rPr lang="fa-IR" b="1" dirty="0" err="1">
                <a:cs typeface="B Nazanin" panose="00000400000000000000" pitchFamily="2" charset="-78"/>
              </a:rPr>
              <a:t>بیس</a:t>
            </a:r>
            <a:r>
              <a:rPr lang="fa-IR" b="1" dirty="0">
                <a:cs typeface="B Nazanin" panose="00000400000000000000" pitchFamily="2" charset="-78"/>
              </a:rPr>
              <a:t> مقاله ما  </a:t>
            </a:r>
            <a:r>
              <a:rPr lang="fa-IR" b="1" dirty="0" err="1">
                <a:cs typeface="B Nazanin" panose="00000400000000000000" pitchFamily="2" charset="-78"/>
              </a:rPr>
              <a:t>هاست</a:t>
            </a:r>
            <a:r>
              <a:rPr lang="fa-IR" b="1" dirty="0">
                <a:cs typeface="B Nazanin" panose="00000400000000000000" pitchFamily="2" charset="-78"/>
              </a:rPr>
              <a:t> با استفاده از عبارات با قاعده و کتابخانه هضم یک تابع ایجاد شده برای پاکسازی داده قبل از فاز ترین مدل که برای پاک کردن </a:t>
            </a:r>
            <a:r>
              <a:rPr lang="fa-IR" b="1" dirty="0" err="1">
                <a:cs typeface="B Nazanin" panose="00000400000000000000" pitchFamily="2" charset="-78"/>
              </a:rPr>
              <a:t>تگ</a:t>
            </a:r>
            <a:r>
              <a:rPr lang="fa-IR" b="1" dirty="0">
                <a:cs typeface="B Nazanin" panose="00000400000000000000" pitchFamily="2" charset="-78"/>
              </a:rPr>
              <a:t> های </a:t>
            </a:r>
            <a:r>
              <a:rPr lang="en-US" b="1" dirty="0">
                <a:cs typeface="B Nazanin" panose="00000400000000000000" pitchFamily="2" charset="-78"/>
              </a:rPr>
              <a:t>html</a:t>
            </a:r>
            <a:r>
              <a:rPr lang="fa-IR" b="1" dirty="0">
                <a:cs typeface="B Nazanin" panose="00000400000000000000" pitchFamily="2" charset="-78"/>
              </a:rPr>
              <a:t> تبدیل اعداد فارسی انگلیسی پاکسازی </a:t>
            </a:r>
            <a:r>
              <a:rPr lang="fa-IR" b="1" dirty="0" err="1">
                <a:cs typeface="B Nazanin" panose="00000400000000000000" pitchFamily="2" charset="-78"/>
              </a:rPr>
              <a:t>ادرس</a:t>
            </a:r>
            <a:r>
              <a:rPr lang="fa-IR" b="1" dirty="0">
                <a:cs typeface="B Nazanin" panose="00000400000000000000" pitchFamily="2" charset="-78"/>
              </a:rPr>
              <a:t> های اینترنتی  فواصل و...</a:t>
            </a:r>
            <a:br>
              <a:rPr lang="fa-IR" b="1" dirty="0">
                <a:cs typeface="B Nazanin" panose="00000400000000000000" pitchFamily="2" charset="-78"/>
              </a:rPr>
            </a:br>
            <a:r>
              <a:rPr lang="fa-IR" b="1" dirty="0">
                <a:cs typeface="B Nazanin" panose="00000400000000000000" pitchFamily="2" charset="-78"/>
              </a:rPr>
              <a:t>در </a:t>
            </a:r>
            <a:r>
              <a:rPr lang="fa-IR" b="1" dirty="0" err="1">
                <a:cs typeface="B Nazanin" panose="00000400000000000000" pitchFamily="2" charset="-78"/>
              </a:rPr>
              <a:t>بلاک</a:t>
            </a:r>
            <a:r>
              <a:rPr lang="fa-IR" b="1" dirty="0">
                <a:cs typeface="B Nazanin" panose="00000400000000000000" pitchFamily="2" charset="-78"/>
              </a:rPr>
              <a:t> بعدی کد به </a:t>
            </a:r>
            <a:r>
              <a:rPr lang="fa-IR" b="1" dirty="0" err="1">
                <a:cs typeface="B Nazanin" panose="00000400000000000000" pitchFamily="2" charset="-78"/>
              </a:rPr>
              <a:t>نرمالسازی</a:t>
            </a:r>
            <a:r>
              <a:rPr lang="fa-IR" b="1" dirty="0">
                <a:cs typeface="B Nazanin" panose="00000400000000000000" pitchFamily="2" charset="-78"/>
              </a:rPr>
              <a:t> با استفاده از </a:t>
            </a:r>
            <a:r>
              <a:rPr lang="fa-IR" b="1" dirty="0" err="1">
                <a:cs typeface="B Nazanin" panose="00000400000000000000" pitchFamily="2" charset="-78"/>
              </a:rPr>
              <a:t>توکنایز</a:t>
            </a:r>
            <a:r>
              <a:rPr lang="fa-IR" b="1" dirty="0">
                <a:cs typeface="B Nazanin" panose="00000400000000000000" pitchFamily="2" charset="-78"/>
              </a:rPr>
              <a:t> و </a:t>
            </a:r>
            <a:r>
              <a:rPr lang="fa-IR" b="1" dirty="0" err="1">
                <a:cs typeface="B Nazanin" panose="00000400000000000000" pitchFamily="2" charset="-78"/>
              </a:rPr>
              <a:t>لماتیز</a:t>
            </a:r>
            <a:r>
              <a:rPr lang="fa-IR" b="1" dirty="0">
                <a:cs typeface="B Nazanin" panose="00000400000000000000" pitchFamily="2" charset="-78"/>
              </a:rPr>
              <a:t> و.. میپردازیم</a:t>
            </a:r>
            <a:endParaRPr lang="en-US" b="1" dirty="0">
              <a:cs typeface="B Nazanin" panose="00000400000000000000" pitchFamily="2" charset="-78"/>
            </a:endParaRPr>
          </a:p>
        </p:txBody>
      </p:sp>
      <p:pic>
        <p:nvPicPr>
          <p:cNvPr id="9" name="Picture 8">
            <a:extLst>
              <a:ext uri="{FF2B5EF4-FFF2-40B4-BE49-F238E27FC236}">
                <a16:creationId xmlns:a16="http://schemas.microsoft.com/office/drawing/2014/main" id="{36D978F1-98C4-4373-B960-92DD5899F98D}"/>
              </a:ext>
            </a:extLst>
          </p:cNvPr>
          <p:cNvPicPr>
            <a:picLocks noChangeAspect="1"/>
          </p:cNvPicPr>
          <p:nvPr/>
        </p:nvPicPr>
        <p:blipFill>
          <a:blip r:embed="rId2"/>
          <a:stretch>
            <a:fillRect/>
          </a:stretch>
        </p:blipFill>
        <p:spPr>
          <a:xfrm>
            <a:off x="-261256" y="-58965"/>
            <a:ext cx="5848506" cy="5261429"/>
          </a:xfrm>
          <a:prstGeom prst="rect">
            <a:avLst/>
          </a:prstGeom>
        </p:spPr>
      </p:pic>
      <p:grpSp>
        <p:nvGrpSpPr>
          <p:cNvPr id="10" name="Google Shape;4485;p39">
            <a:extLst>
              <a:ext uri="{FF2B5EF4-FFF2-40B4-BE49-F238E27FC236}">
                <a16:creationId xmlns:a16="http://schemas.microsoft.com/office/drawing/2014/main" id="{09BA9202-8B6D-4F17-847D-C487C3DDBA6E}"/>
              </a:ext>
            </a:extLst>
          </p:cNvPr>
          <p:cNvGrpSpPr/>
          <p:nvPr/>
        </p:nvGrpSpPr>
        <p:grpSpPr>
          <a:xfrm>
            <a:off x="7159762" y="3061655"/>
            <a:ext cx="1071627" cy="1168920"/>
            <a:chOff x="7411910" y="2804383"/>
            <a:chExt cx="1071627" cy="1168920"/>
          </a:xfrm>
        </p:grpSpPr>
        <p:sp>
          <p:nvSpPr>
            <p:cNvPr id="11" name="Google Shape;4486;p39">
              <a:extLst>
                <a:ext uri="{FF2B5EF4-FFF2-40B4-BE49-F238E27FC236}">
                  <a16:creationId xmlns:a16="http://schemas.microsoft.com/office/drawing/2014/main" id="{172273EF-7F95-4D95-BB2B-A8618F219F4E}"/>
                </a:ext>
              </a:extLst>
            </p:cNvPr>
            <p:cNvSpPr/>
            <p:nvPr/>
          </p:nvSpPr>
          <p:spPr>
            <a:xfrm>
              <a:off x="7442967" y="3404879"/>
              <a:ext cx="1008466" cy="568424"/>
            </a:xfrm>
            <a:custGeom>
              <a:avLst/>
              <a:gdLst/>
              <a:ahLst/>
              <a:cxnLst/>
              <a:rect l="l" t="t" r="r" b="b"/>
              <a:pathLst>
                <a:path w="30847" h="17387" extrusionOk="0">
                  <a:moveTo>
                    <a:pt x="1" y="0"/>
                  </a:moveTo>
                  <a:lnTo>
                    <a:pt x="1" y="7474"/>
                  </a:lnTo>
                  <a:cubicBezTo>
                    <a:pt x="1" y="7854"/>
                    <a:pt x="128" y="8297"/>
                    <a:pt x="349" y="8677"/>
                  </a:cubicBezTo>
                  <a:cubicBezTo>
                    <a:pt x="603" y="9089"/>
                    <a:pt x="888" y="9406"/>
                    <a:pt x="1236" y="9596"/>
                  </a:cubicBezTo>
                  <a:lnTo>
                    <a:pt x="14220" y="17101"/>
                  </a:lnTo>
                  <a:cubicBezTo>
                    <a:pt x="14537" y="17291"/>
                    <a:pt x="14980" y="17386"/>
                    <a:pt x="15424" y="17386"/>
                  </a:cubicBezTo>
                  <a:cubicBezTo>
                    <a:pt x="15899" y="17386"/>
                    <a:pt x="16310" y="17291"/>
                    <a:pt x="16627" y="17101"/>
                  </a:cubicBezTo>
                  <a:lnTo>
                    <a:pt x="29643" y="9596"/>
                  </a:lnTo>
                  <a:cubicBezTo>
                    <a:pt x="29960" y="9406"/>
                    <a:pt x="30277" y="9089"/>
                    <a:pt x="30498" y="8677"/>
                  </a:cubicBezTo>
                  <a:cubicBezTo>
                    <a:pt x="30720" y="8297"/>
                    <a:pt x="30847" y="7854"/>
                    <a:pt x="30847" y="7506"/>
                  </a:cubicBezTo>
                  <a:lnTo>
                    <a:pt x="30847" y="0"/>
                  </a:lnTo>
                  <a:lnTo>
                    <a:pt x="30467" y="0"/>
                  </a:lnTo>
                  <a:lnTo>
                    <a:pt x="30467" y="7506"/>
                  </a:lnTo>
                  <a:cubicBezTo>
                    <a:pt x="30467" y="7791"/>
                    <a:pt x="30372" y="8139"/>
                    <a:pt x="30150" y="8487"/>
                  </a:cubicBezTo>
                  <a:cubicBezTo>
                    <a:pt x="29960" y="8836"/>
                    <a:pt x="29706" y="9089"/>
                    <a:pt x="29453" y="9247"/>
                  </a:cubicBezTo>
                  <a:lnTo>
                    <a:pt x="16437" y="16753"/>
                  </a:lnTo>
                  <a:cubicBezTo>
                    <a:pt x="16184" y="16911"/>
                    <a:pt x="15804" y="17006"/>
                    <a:pt x="15424" y="17006"/>
                  </a:cubicBezTo>
                  <a:cubicBezTo>
                    <a:pt x="15044" y="17006"/>
                    <a:pt x="14695" y="16911"/>
                    <a:pt x="14410" y="16753"/>
                  </a:cubicBezTo>
                  <a:lnTo>
                    <a:pt x="1426" y="9247"/>
                  </a:lnTo>
                  <a:cubicBezTo>
                    <a:pt x="1141" y="9089"/>
                    <a:pt x="888" y="8836"/>
                    <a:pt x="698" y="8487"/>
                  </a:cubicBezTo>
                  <a:cubicBezTo>
                    <a:pt x="508" y="8171"/>
                    <a:pt x="381" y="7791"/>
                    <a:pt x="381" y="7506"/>
                  </a:cubicBezTo>
                  <a:lnTo>
                    <a:pt x="38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87;p39">
              <a:extLst>
                <a:ext uri="{FF2B5EF4-FFF2-40B4-BE49-F238E27FC236}">
                  <a16:creationId xmlns:a16="http://schemas.microsoft.com/office/drawing/2014/main" id="{D3E1AF87-FA5B-4AC1-9C60-FC8330637125}"/>
                </a:ext>
              </a:extLst>
            </p:cNvPr>
            <p:cNvSpPr/>
            <p:nvPr/>
          </p:nvSpPr>
          <p:spPr>
            <a:xfrm>
              <a:off x="7411910" y="2804383"/>
              <a:ext cx="1071627" cy="600529"/>
            </a:xfrm>
            <a:custGeom>
              <a:avLst/>
              <a:gdLst/>
              <a:ahLst/>
              <a:cxnLst/>
              <a:rect l="l" t="t" r="r" b="b"/>
              <a:pathLst>
                <a:path w="32779" h="18369" extrusionOk="0">
                  <a:moveTo>
                    <a:pt x="16374" y="0"/>
                  </a:moveTo>
                  <a:cubicBezTo>
                    <a:pt x="15772" y="0"/>
                    <a:pt x="15170" y="127"/>
                    <a:pt x="14695" y="412"/>
                  </a:cubicBezTo>
                  <a:lnTo>
                    <a:pt x="1679" y="7917"/>
                  </a:lnTo>
                  <a:cubicBezTo>
                    <a:pt x="1204" y="8202"/>
                    <a:pt x="793" y="8646"/>
                    <a:pt x="476" y="9184"/>
                  </a:cubicBezTo>
                  <a:cubicBezTo>
                    <a:pt x="159" y="9723"/>
                    <a:pt x="1" y="10293"/>
                    <a:pt x="1" y="10863"/>
                  </a:cubicBezTo>
                  <a:lnTo>
                    <a:pt x="1" y="18368"/>
                  </a:lnTo>
                  <a:lnTo>
                    <a:pt x="2313" y="18368"/>
                  </a:lnTo>
                  <a:lnTo>
                    <a:pt x="2313" y="10863"/>
                  </a:lnTo>
                  <a:cubicBezTo>
                    <a:pt x="2313" y="10736"/>
                    <a:pt x="2344" y="10546"/>
                    <a:pt x="2471" y="10324"/>
                  </a:cubicBezTo>
                  <a:cubicBezTo>
                    <a:pt x="2598" y="10103"/>
                    <a:pt x="2756" y="9976"/>
                    <a:pt x="2851" y="9913"/>
                  </a:cubicBezTo>
                  <a:lnTo>
                    <a:pt x="15835" y="2407"/>
                  </a:lnTo>
                  <a:cubicBezTo>
                    <a:pt x="15930" y="2375"/>
                    <a:pt x="16120" y="2312"/>
                    <a:pt x="16374" y="2312"/>
                  </a:cubicBezTo>
                  <a:cubicBezTo>
                    <a:pt x="16627" y="2312"/>
                    <a:pt x="16817" y="2375"/>
                    <a:pt x="16912" y="2407"/>
                  </a:cubicBezTo>
                  <a:lnTo>
                    <a:pt x="29928" y="9913"/>
                  </a:lnTo>
                  <a:cubicBezTo>
                    <a:pt x="29991" y="9976"/>
                    <a:pt x="30150" y="10103"/>
                    <a:pt x="30276" y="10324"/>
                  </a:cubicBezTo>
                  <a:cubicBezTo>
                    <a:pt x="30403" y="10546"/>
                    <a:pt x="30435" y="10736"/>
                    <a:pt x="30435" y="10863"/>
                  </a:cubicBezTo>
                  <a:lnTo>
                    <a:pt x="30435" y="18368"/>
                  </a:lnTo>
                  <a:lnTo>
                    <a:pt x="32778" y="18368"/>
                  </a:lnTo>
                  <a:lnTo>
                    <a:pt x="32778" y="10863"/>
                  </a:lnTo>
                  <a:cubicBezTo>
                    <a:pt x="32778" y="10293"/>
                    <a:pt x="32588" y="9723"/>
                    <a:pt x="32272" y="9184"/>
                  </a:cubicBezTo>
                  <a:cubicBezTo>
                    <a:pt x="31987" y="8646"/>
                    <a:pt x="31543" y="8202"/>
                    <a:pt x="31068" y="7917"/>
                  </a:cubicBezTo>
                  <a:lnTo>
                    <a:pt x="18052" y="412"/>
                  </a:lnTo>
                  <a:cubicBezTo>
                    <a:pt x="17609" y="159"/>
                    <a:pt x="17007" y="0"/>
                    <a:pt x="163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88;p39">
              <a:extLst>
                <a:ext uri="{FF2B5EF4-FFF2-40B4-BE49-F238E27FC236}">
                  <a16:creationId xmlns:a16="http://schemas.microsoft.com/office/drawing/2014/main" id="{D90A6D22-90DC-4BCE-9947-8CE9B5BC12F7}"/>
                </a:ext>
              </a:extLst>
            </p:cNvPr>
            <p:cNvSpPr/>
            <p:nvPr/>
          </p:nvSpPr>
          <p:spPr>
            <a:xfrm>
              <a:off x="7550657" y="2962255"/>
              <a:ext cx="794134" cy="884201"/>
            </a:xfrm>
            <a:custGeom>
              <a:avLst/>
              <a:gdLst/>
              <a:ahLst/>
              <a:cxnLst/>
              <a:rect l="l" t="t" r="r" b="b"/>
              <a:pathLst>
                <a:path w="24291" h="27046" extrusionOk="0">
                  <a:moveTo>
                    <a:pt x="12130" y="1"/>
                  </a:moveTo>
                  <a:cubicBezTo>
                    <a:pt x="11615" y="1"/>
                    <a:pt x="11100" y="112"/>
                    <a:pt x="10705" y="333"/>
                  </a:cubicBezTo>
                  <a:lnTo>
                    <a:pt x="1426" y="5685"/>
                  </a:lnTo>
                  <a:cubicBezTo>
                    <a:pt x="919" y="5970"/>
                    <a:pt x="475" y="6509"/>
                    <a:pt x="222" y="7110"/>
                  </a:cubicBezTo>
                  <a:cubicBezTo>
                    <a:pt x="222" y="7142"/>
                    <a:pt x="222" y="7174"/>
                    <a:pt x="190" y="7205"/>
                  </a:cubicBezTo>
                  <a:cubicBezTo>
                    <a:pt x="64" y="7522"/>
                    <a:pt x="0" y="7839"/>
                    <a:pt x="0" y="8155"/>
                  </a:cubicBezTo>
                  <a:lnTo>
                    <a:pt x="0" y="18891"/>
                  </a:lnTo>
                  <a:cubicBezTo>
                    <a:pt x="0" y="19810"/>
                    <a:pt x="634" y="20886"/>
                    <a:pt x="1394" y="21361"/>
                  </a:cubicBezTo>
                  <a:lnTo>
                    <a:pt x="10705" y="26713"/>
                  </a:lnTo>
                  <a:cubicBezTo>
                    <a:pt x="11100" y="26935"/>
                    <a:pt x="11615" y="27046"/>
                    <a:pt x="12130" y="27046"/>
                  </a:cubicBezTo>
                  <a:cubicBezTo>
                    <a:pt x="12644" y="27046"/>
                    <a:pt x="13159" y="26935"/>
                    <a:pt x="13555" y="26713"/>
                  </a:cubicBezTo>
                  <a:lnTo>
                    <a:pt x="22866" y="21361"/>
                  </a:lnTo>
                  <a:cubicBezTo>
                    <a:pt x="23626" y="20886"/>
                    <a:pt x="24259" y="19810"/>
                    <a:pt x="24259" y="18891"/>
                  </a:cubicBezTo>
                  <a:lnTo>
                    <a:pt x="24259" y="8155"/>
                  </a:lnTo>
                  <a:cubicBezTo>
                    <a:pt x="24291" y="7237"/>
                    <a:pt x="23657" y="6160"/>
                    <a:pt x="22866" y="5685"/>
                  </a:cubicBezTo>
                  <a:lnTo>
                    <a:pt x="13555" y="333"/>
                  </a:lnTo>
                  <a:cubicBezTo>
                    <a:pt x="13159" y="112"/>
                    <a:pt x="12644" y="1"/>
                    <a:pt x="1213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89;p39">
              <a:extLst>
                <a:ext uri="{FF2B5EF4-FFF2-40B4-BE49-F238E27FC236}">
                  <a16:creationId xmlns:a16="http://schemas.microsoft.com/office/drawing/2014/main" id="{F396F277-25A7-406F-92B2-01DC76028537}"/>
                </a:ext>
              </a:extLst>
            </p:cNvPr>
            <p:cNvSpPr/>
            <p:nvPr/>
          </p:nvSpPr>
          <p:spPr>
            <a:xfrm>
              <a:off x="8048661" y="3535845"/>
              <a:ext cx="77677" cy="76108"/>
            </a:xfrm>
            <a:custGeom>
              <a:avLst/>
              <a:gdLst/>
              <a:ahLst/>
              <a:cxnLst/>
              <a:rect l="l" t="t" r="r" b="b"/>
              <a:pathLst>
                <a:path w="2376" h="2328" extrusionOk="0">
                  <a:moveTo>
                    <a:pt x="238" y="0"/>
                  </a:moveTo>
                  <a:cubicBezTo>
                    <a:pt x="182" y="0"/>
                    <a:pt x="127" y="16"/>
                    <a:pt x="95" y="48"/>
                  </a:cubicBezTo>
                  <a:cubicBezTo>
                    <a:pt x="0" y="143"/>
                    <a:pt x="0" y="269"/>
                    <a:pt x="95" y="333"/>
                  </a:cubicBezTo>
                  <a:lnTo>
                    <a:pt x="2027" y="2265"/>
                  </a:lnTo>
                  <a:cubicBezTo>
                    <a:pt x="2059" y="2296"/>
                    <a:pt x="2122" y="2328"/>
                    <a:pt x="2154" y="2328"/>
                  </a:cubicBezTo>
                  <a:cubicBezTo>
                    <a:pt x="2217" y="2328"/>
                    <a:pt x="2280" y="2296"/>
                    <a:pt x="2312" y="2265"/>
                  </a:cubicBezTo>
                  <a:cubicBezTo>
                    <a:pt x="2375" y="2201"/>
                    <a:pt x="2375" y="2043"/>
                    <a:pt x="2312" y="1980"/>
                  </a:cubicBezTo>
                  <a:lnTo>
                    <a:pt x="380" y="48"/>
                  </a:lnTo>
                  <a:cubicBezTo>
                    <a:pt x="349" y="16"/>
                    <a:pt x="29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90;p39">
              <a:extLst>
                <a:ext uri="{FF2B5EF4-FFF2-40B4-BE49-F238E27FC236}">
                  <a16:creationId xmlns:a16="http://schemas.microsoft.com/office/drawing/2014/main" id="{D8ABAFE7-10B9-47C1-A912-3EB84E7021D5}"/>
                </a:ext>
              </a:extLst>
            </p:cNvPr>
            <p:cNvSpPr/>
            <p:nvPr/>
          </p:nvSpPr>
          <p:spPr>
            <a:xfrm>
              <a:off x="8053827" y="3186427"/>
              <a:ext cx="13502" cy="182228"/>
            </a:xfrm>
            <a:custGeom>
              <a:avLst/>
              <a:gdLst/>
              <a:ahLst/>
              <a:cxnLst/>
              <a:rect l="l" t="t" r="r" b="b"/>
              <a:pathLst>
                <a:path w="413" h="5574" extrusionOk="0">
                  <a:moveTo>
                    <a:pt x="191" y="0"/>
                  </a:moveTo>
                  <a:cubicBezTo>
                    <a:pt x="64" y="0"/>
                    <a:pt x="1" y="95"/>
                    <a:pt x="1" y="190"/>
                  </a:cubicBezTo>
                  <a:lnTo>
                    <a:pt x="1" y="5384"/>
                  </a:lnTo>
                  <a:cubicBezTo>
                    <a:pt x="1" y="5479"/>
                    <a:pt x="96" y="5574"/>
                    <a:pt x="191" y="5574"/>
                  </a:cubicBezTo>
                  <a:cubicBezTo>
                    <a:pt x="317" y="5574"/>
                    <a:pt x="412" y="5479"/>
                    <a:pt x="412" y="5384"/>
                  </a:cubicBezTo>
                  <a:lnTo>
                    <a:pt x="412" y="190"/>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91;p39">
              <a:extLst>
                <a:ext uri="{FF2B5EF4-FFF2-40B4-BE49-F238E27FC236}">
                  <a16:creationId xmlns:a16="http://schemas.microsoft.com/office/drawing/2014/main" id="{20C842CB-DD62-4E83-A54C-619032809446}"/>
                </a:ext>
              </a:extLst>
            </p:cNvPr>
            <p:cNvSpPr/>
            <p:nvPr/>
          </p:nvSpPr>
          <p:spPr>
            <a:xfrm>
              <a:off x="7801212" y="3384152"/>
              <a:ext cx="108735" cy="13502"/>
            </a:xfrm>
            <a:custGeom>
              <a:avLst/>
              <a:gdLst/>
              <a:ahLst/>
              <a:cxnLst/>
              <a:rect l="l" t="t" r="r" b="b"/>
              <a:pathLst>
                <a:path w="3326" h="413" extrusionOk="0">
                  <a:moveTo>
                    <a:pt x="222" y="1"/>
                  </a:moveTo>
                  <a:cubicBezTo>
                    <a:pt x="95" y="1"/>
                    <a:pt x="0" y="96"/>
                    <a:pt x="0" y="222"/>
                  </a:cubicBezTo>
                  <a:cubicBezTo>
                    <a:pt x="0" y="317"/>
                    <a:pt x="95" y="412"/>
                    <a:pt x="222" y="412"/>
                  </a:cubicBezTo>
                  <a:lnTo>
                    <a:pt x="3136" y="412"/>
                  </a:lnTo>
                  <a:cubicBezTo>
                    <a:pt x="3231" y="412"/>
                    <a:pt x="3326" y="317"/>
                    <a:pt x="3326" y="222"/>
                  </a:cubicBezTo>
                  <a:cubicBezTo>
                    <a:pt x="3326" y="96"/>
                    <a:pt x="3231" y="1"/>
                    <a:pt x="3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92;p39">
              <a:extLst>
                <a:ext uri="{FF2B5EF4-FFF2-40B4-BE49-F238E27FC236}">
                  <a16:creationId xmlns:a16="http://schemas.microsoft.com/office/drawing/2014/main" id="{7AF130A2-EC43-4FA0-B7C0-E9F01FC0E1F0}"/>
                </a:ext>
              </a:extLst>
            </p:cNvPr>
            <p:cNvSpPr/>
            <p:nvPr/>
          </p:nvSpPr>
          <p:spPr>
            <a:xfrm>
              <a:off x="7801212" y="3427633"/>
              <a:ext cx="82843" cy="13502"/>
            </a:xfrm>
            <a:custGeom>
              <a:avLst/>
              <a:gdLst/>
              <a:ahLst/>
              <a:cxnLst/>
              <a:rect l="l" t="t" r="r" b="b"/>
              <a:pathLst>
                <a:path w="2534" h="413" extrusionOk="0">
                  <a:moveTo>
                    <a:pt x="222" y="1"/>
                  </a:moveTo>
                  <a:cubicBezTo>
                    <a:pt x="95" y="1"/>
                    <a:pt x="0" y="96"/>
                    <a:pt x="0" y="191"/>
                  </a:cubicBezTo>
                  <a:cubicBezTo>
                    <a:pt x="0" y="318"/>
                    <a:pt x="95" y="413"/>
                    <a:pt x="222" y="413"/>
                  </a:cubicBezTo>
                  <a:lnTo>
                    <a:pt x="2312" y="413"/>
                  </a:lnTo>
                  <a:cubicBezTo>
                    <a:pt x="2439" y="413"/>
                    <a:pt x="2534" y="318"/>
                    <a:pt x="2534" y="191"/>
                  </a:cubicBezTo>
                  <a:cubicBezTo>
                    <a:pt x="2534" y="64"/>
                    <a:pt x="2439" y="1"/>
                    <a:pt x="2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93;p39">
              <a:extLst>
                <a:ext uri="{FF2B5EF4-FFF2-40B4-BE49-F238E27FC236}">
                  <a16:creationId xmlns:a16="http://schemas.microsoft.com/office/drawing/2014/main" id="{BC7623E5-9C5C-4888-B2A9-542BE10F5F8A}"/>
                </a:ext>
              </a:extLst>
            </p:cNvPr>
            <p:cNvSpPr/>
            <p:nvPr/>
          </p:nvSpPr>
          <p:spPr>
            <a:xfrm>
              <a:off x="7801212" y="3470100"/>
              <a:ext cx="76631" cy="13469"/>
            </a:xfrm>
            <a:custGeom>
              <a:avLst/>
              <a:gdLst/>
              <a:ahLst/>
              <a:cxnLst/>
              <a:rect l="l" t="t" r="r" b="b"/>
              <a:pathLst>
                <a:path w="2344" h="412" extrusionOk="0">
                  <a:moveTo>
                    <a:pt x="222" y="0"/>
                  </a:moveTo>
                  <a:cubicBezTo>
                    <a:pt x="95" y="0"/>
                    <a:pt x="0" y="95"/>
                    <a:pt x="0" y="190"/>
                  </a:cubicBezTo>
                  <a:cubicBezTo>
                    <a:pt x="0" y="317"/>
                    <a:pt x="95" y="412"/>
                    <a:pt x="222" y="412"/>
                  </a:cubicBezTo>
                  <a:lnTo>
                    <a:pt x="2154" y="412"/>
                  </a:lnTo>
                  <a:cubicBezTo>
                    <a:pt x="2249" y="412"/>
                    <a:pt x="2344" y="317"/>
                    <a:pt x="2344" y="190"/>
                  </a:cubicBezTo>
                  <a:cubicBezTo>
                    <a:pt x="2344" y="95"/>
                    <a:pt x="2249"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4;p39">
              <a:extLst>
                <a:ext uri="{FF2B5EF4-FFF2-40B4-BE49-F238E27FC236}">
                  <a16:creationId xmlns:a16="http://schemas.microsoft.com/office/drawing/2014/main" id="{12AED3F5-F06E-41C2-B8AF-25F10D80F6D8}"/>
                </a:ext>
              </a:extLst>
            </p:cNvPr>
            <p:cNvSpPr/>
            <p:nvPr/>
          </p:nvSpPr>
          <p:spPr>
            <a:xfrm>
              <a:off x="7866433" y="3355186"/>
              <a:ext cx="224696" cy="224696"/>
            </a:xfrm>
            <a:custGeom>
              <a:avLst/>
              <a:gdLst/>
              <a:ahLst/>
              <a:cxnLst/>
              <a:rect l="l" t="t" r="r" b="b"/>
              <a:pathLst>
                <a:path w="6873" h="6873" extrusionOk="0">
                  <a:moveTo>
                    <a:pt x="3452" y="412"/>
                  </a:moveTo>
                  <a:cubicBezTo>
                    <a:pt x="5099" y="412"/>
                    <a:pt x="6461" y="1774"/>
                    <a:pt x="6461" y="3452"/>
                  </a:cubicBezTo>
                  <a:cubicBezTo>
                    <a:pt x="6461" y="5099"/>
                    <a:pt x="5099" y="6461"/>
                    <a:pt x="3452" y="6461"/>
                  </a:cubicBezTo>
                  <a:cubicBezTo>
                    <a:pt x="1774" y="6461"/>
                    <a:pt x="412" y="5099"/>
                    <a:pt x="412" y="3452"/>
                  </a:cubicBezTo>
                  <a:cubicBezTo>
                    <a:pt x="412" y="1774"/>
                    <a:pt x="1774" y="412"/>
                    <a:pt x="3452" y="412"/>
                  </a:cubicBezTo>
                  <a:close/>
                  <a:moveTo>
                    <a:pt x="3452" y="0"/>
                  </a:moveTo>
                  <a:cubicBezTo>
                    <a:pt x="1552" y="0"/>
                    <a:pt x="1" y="1552"/>
                    <a:pt x="1" y="3452"/>
                  </a:cubicBezTo>
                  <a:cubicBezTo>
                    <a:pt x="1" y="5320"/>
                    <a:pt x="1552" y="6872"/>
                    <a:pt x="3452" y="6872"/>
                  </a:cubicBezTo>
                  <a:cubicBezTo>
                    <a:pt x="5353" y="6872"/>
                    <a:pt x="6873" y="5352"/>
                    <a:pt x="6873" y="3452"/>
                  </a:cubicBezTo>
                  <a:cubicBezTo>
                    <a:pt x="6873" y="1552"/>
                    <a:pt x="5321" y="0"/>
                    <a:pt x="3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95;p39">
              <a:extLst>
                <a:ext uri="{FF2B5EF4-FFF2-40B4-BE49-F238E27FC236}">
                  <a16:creationId xmlns:a16="http://schemas.microsoft.com/office/drawing/2014/main" id="{7564CFE5-94ED-48EA-A7B4-8BF75DA8BB84}"/>
                </a:ext>
              </a:extLst>
            </p:cNvPr>
            <p:cNvSpPr/>
            <p:nvPr/>
          </p:nvSpPr>
          <p:spPr>
            <a:xfrm>
              <a:off x="7980334" y="3184335"/>
              <a:ext cx="17621" cy="17654"/>
            </a:xfrm>
            <a:custGeom>
              <a:avLst/>
              <a:gdLst/>
              <a:ahLst/>
              <a:cxnLst/>
              <a:rect l="l" t="t" r="r" b="b"/>
              <a:pathLst>
                <a:path w="539" h="540" extrusionOk="0">
                  <a:moveTo>
                    <a:pt x="253" y="1"/>
                  </a:moveTo>
                  <a:cubicBezTo>
                    <a:pt x="127" y="1"/>
                    <a:pt x="0" y="127"/>
                    <a:pt x="0" y="254"/>
                  </a:cubicBezTo>
                  <a:cubicBezTo>
                    <a:pt x="0" y="412"/>
                    <a:pt x="127" y="539"/>
                    <a:pt x="253" y="539"/>
                  </a:cubicBezTo>
                  <a:cubicBezTo>
                    <a:pt x="412" y="539"/>
                    <a:pt x="539" y="412"/>
                    <a:pt x="539" y="254"/>
                  </a:cubicBezTo>
                  <a:cubicBezTo>
                    <a:pt x="539" y="127"/>
                    <a:pt x="412"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96;p39">
              <a:extLst>
                <a:ext uri="{FF2B5EF4-FFF2-40B4-BE49-F238E27FC236}">
                  <a16:creationId xmlns:a16="http://schemas.microsoft.com/office/drawing/2014/main" id="{7F3A29D5-25B1-4B8F-892A-9917F48847C4}"/>
                </a:ext>
              </a:extLst>
            </p:cNvPr>
            <p:cNvSpPr/>
            <p:nvPr/>
          </p:nvSpPr>
          <p:spPr>
            <a:xfrm>
              <a:off x="7908868" y="3184335"/>
              <a:ext cx="17654" cy="17654"/>
            </a:xfrm>
            <a:custGeom>
              <a:avLst/>
              <a:gdLst/>
              <a:ahLst/>
              <a:cxnLst/>
              <a:rect l="l" t="t" r="r" b="b"/>
              <a:pathLst>
                <a:path w="540" h="540" extrusionOk="0">
                  <a:moveTo>
                    <a:pt x="286" y="1"/>
                  </a:moveTo>
                  <a:cubicBezTo>
                    <a:pt x="128" y="1"/>
                    <a:pt x="1" y="127"/>
                    <a:pt x="1" y="254"/>
                  </a:cubicBezTo>
                  <a:cubicBezTo>
                    <a:pt x="1" y="412"/>
                    <a:pt x="128" y="539"/>
                    <a:pt x="286" y="539"/>
                  </a:cubicBezTo>
                  <a:cubicBezTo>
                    <a:pt x="413" y="539"/>
                    <a:pt x="539" y="412"/>
                    <a:pt x="539" y="254"/>
                  </a:cubicBezTo>
                  <a:cubicBezTo>
                    <a:pt x="539" y="127"/>
                    <a:pt x="413"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97;p39">
              <a:extLst>
                <a:ext uri="{FF2B5EF4-FFF2-40B4-BE49-F238E27FC236}">
                  <a16:creationId xmlns:a16="http://schemas.microsoft.com/office/drawing/2014/main" id="{5F970FB0-41B7-43C4-9B34-5E079D4EDE83}"/>
                </a:ext>
              </a:extLst>
            </p:cNvPr>
            <p:cNvSpPr/>
            <p:nvPr/>
          </p:nvSpPr>
          <p:spPr>
            <a:xfrm>
              <a:off x="7838481" y="3184335"/>
              <a:ext cx="16608" cy="17654"/>
            </a:xfrm>
            <a:custGeom>
              <a:avLst/>
              <a:gdLst/>
              <a:ahLst/>
              <a:cxnLst/>
              <a:rect l="l" t="t" r="r" b="b"/>
              <a:pathLst>
                <a:path w="508" h="540" extrusionOk="0">
                  <a:moveTo>
                    <a:pt x="254" y="1"/>
                  </a:moveTo>
                  <a:cubicBezTo>
                    <a:pt x="95" y="1"/>
                    <a:pt x="0" y="127"/>
                    <a:pt x="0" y="254"/>
                  </a:cubicBezTo>
                  <a:cubicBezTo>
                    <a:pt x="0" y="412"/>
                    <a:pt x="95" y="539"/>
                    <a:pt x="254" y="539"/>
                  </a:cubicBezTo>
                  <a:cubicBezTo>
                    <a:pt x="380" y="539"/>
                    <a:pt x="507" y="412"/>
                    <a:pt x="507" y="254"/>
                  </a:cubicBezTo>
                  <a:cubicBezTo>
                    <a:pt x="507" y="127"/>
                    <a:pt x="380" y="1"/>
                    <a:pt x="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98;p39">
              <a:extLst>
                <a:ext uri="{FF2B5EF4-FFF2-40B4-BE49-F238E27FC236}">
                  <a16:creationId xmlns:a16="http://schemas.microsoft.com/office/drawing/2014/main" id="{9B5C1554-1ACB-4D4F-B520-E0A7745A0248}"/>
                </a:ext>
              </a:extLst>
            </p:cNvPr>
            <p:cNvSpPr/>
            <p:nvPr/>
          </p:nvSpPr>
          <p:spPr>
            <a:xfrm>
              <a:off x="7769108" y="3165700"/>
              <a:ext cx="297175" cy="54923"/>
            </a:xfrm>
            <a:custGeom>
              <a:avLst/>
              <a:gdLst/>
              <a:ahLst/>
              <a:cxnLst/>
              <a:rect l="l" t="t" r="r" b="b"/>
              <a:pathLst>
                <a:path w="9090" h="1680" extrusionOk="0">
                  <a:moveTo>
                    <a:pt x="8266" y="412"/>
                  </a:moveTo>
                  <a:cubicBezTo>
                    <a:pt x="8488" y="412"/>
                    <a:pt x="8710" y="602"/>
                    <a:pt x="8710" y="824"/>
                  </a:cubicBezTo>
                  <a:cubicBezTo>
                    <a:pt x="8710" y="1077"/>
                    <a:pt x="8488" y="1267"/>
                    <a:pt x="8266" y="1267"/>
                  </a:cubicBezTo>
                  <a:lnTo>
                    <a:pt x="856" y="1267"/>
                  </a:lnTo>
                  <a:cubicBezTo>
                    <a:pt x="602" y="1267"/>
                    <a:pt x="412" y="1077"/>
                    <a:pt x="412" y="824"/>
                  </a:cubicBezTo>
                  <a:cubicBezTo>
                    <a:pt x="412" y="602"/>
                    <a:pt x="602" y="412"/>
                    <a:pt x="856" y="412"/>
                  </a:cubicBezTo>
                  <a:close/>
                  <a:moveTo>
                    <a:pt x="856" y="1"/>
                  </a:moveTo>
                  <a:cubicBezTo>
                    <a:pt x="381" y="1"/>
                    <a:pt x="1" y="381"/>
                    <a:pt x="1" y="824"/>
                  </a:cubicBezTo>
                  <a:cubicBezTo>
                    <a:pt x="1" y="1299"/>
                    <a:pt x="381" y="1679"/>
                    <a:pt x="856" y="1679"/>
                  </a:cubicBezTo>
                  <a:lnTo>
                    <a:pt x="8266" y="1679"/>
                  </a:lnTo>
                  <a:cubicBezTo>
                    <a:pt x="8710" y="1679"/>
                    <a:pt x="9090" y="1299"/>
                    <a:pt x="9090" y="824"/>
                  </a:cubicBezTo>
                  <a:cubicBezTo>
                    <a:pt x="9090" y="381"/>
                    <a:pt x="8710" y="1"/>
                    <a:pt x="8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99;p39">
              <a:extLst>
                <a:ext uri="{FF2B5EF4-FFF2-40B4-BE49-F238E27FC236}">
                  <a16:creationId xmlns:a16="http://schemas.microsoft.com/office/drawing/2014/main" id="{64BB89B2-C8B3-41CF-A1EE-26F6B45B4A46}"/>
                </a:ext>
              </a:extLst>
            </p:cNvPr>
            <p:cNvSpPr/>
            <p:nvPr/>
          </p:nvSpPr>
          <p:spPr>
            <a:xfrm>
              <a:off x="7769108" y="3186427"/>
              <a:ext cx="153262" cy="372727"/>
            </a:xfrm>
            <a:custGeom>
              <a:avLst/>
              <a:gdLst/>
              <a:ahLst/>
              <a:cxnLst/>
              <a:rect l="l" t="t" r="r" b="b"/>
              <a:pathLst>
                <a:path w="4688" h="11401" extrusionOk="0">
                  <a:moveTo>
                    <a:pt x="191" y="0"/>
                  </a:moveTo>
                  <a:cubicBezTo>
                    <a:pt x="96" y="0"/>
                    <a:pt x="1" y="95"/>
                    <a:pt x="1" y="190"/>
                  </a:cubicBezTo>
                  <a:lnTo>
                    <a:pt x="1" y="10102"/>
                  </a:lnTo>
                  <a:cubicBezTo>
                    <a:pt x="1" y="10831"/>
                    <a:pt x="571" y="11401"/>
                    <a:pt x="1267" y="11401"/>
                  </a:cubicBezTo>
                  <a:lnTo>
                    <a:pt x="4466" y="11401"/>
                  </a:lnTo>
                  <a:cubicBezTo>
                    <a:pt x="4593" y="11401"/>
                    <a:pt x="4688" y="11306"/>
                    <a:pt x="4688" y="11179"/>
                  </a:cubicBezTo>
                  <a:cubicBezTo>
                    <a:pt x="4688" y="11084"/>
                    <a:pt x="4593" y="10989"/>
                    <a:pt x="4466" y="10989"/>
                  </a:cubicBezTo>
                  <a:lnTo>
                    <a:pt x="1267" y="10989"/>
                  </a:lnTo>
                  <a:cubicBezTo>
                    <a:pt x="792" y="10989"/>
                    <a:pt x="412" y="10577"/>
                    <a:pt x="412" y="10102"/>
                  </a:cubicBezTo>
                  <a:lnTo>
                    <a:pt x="412" y="190"/>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00;p39">
              <a:extLst>
                <a:ext uri="{FF2B5EF4-FFF2-40B4-BE49-F238E27FC236}">
                  <a16:creationId xmlns:a16="http://schemas.microsoft.com/office/drawing/2014/main" id="{0983020B-3DD7-48B0-981E-F73F824592BB}"/>
                </a:ext>
              </a:extLst>
            </p:cNvPr>
            <p:cNvSpPr/>
            <p:nvPr/>
          </p:nvSpPr>
          <p:spPr>
            <a:xfrm>
              <a:off x="7801212" y="3255768"/>
              <a:ext cx="232967" cy="13502"/>
            </a:xfrm>
            <a:custGeom>
              <a:avLst/>
              <a:gdLst/>
              <a:ahLst/>
              <a:cxnLst/>
              <a:rect l="l" t="t" r="r" b="b"/>
              <a:pathLst>
                <a:path w="7126" h="413" extrusionOk="0">
                  <a:moveTo>
                    <a:pt x="222" y="1"/>
                  </a:moveTo>
                  <a:cubicBezTo>
                    <a:pt x="95" y="1"/>
                    <a:pt x="0" y="96"/>
                    <a:pt x="0" y="223"/>
                  </a:cubicBezTo>
                  <a:cubicBezTo>
                    <a:pt x="0" y="318"/>
                    <a:pt x="95" y="413"/>
                    <a:pt x="222" y="413"/>
                  </a:cubicBezTo>
                  <a:lnTo>
                    <a:pt x="6936" y="413"/>
                  </a:lnTo>
                  <a:cubicBezTo>
                    <a:pt x="7031" y="413"/>
                    <a:pt x="7126" y="318"/>
                    <a:pt x="7126" y="223"/>
                  </a:cubicBezTo>
                  <a:cubicBezTo>
                    <a:pt x="7126" y="96"/>
                    <a:pt x="7031" y="1"/>
                    <a:pt x="6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01;p39">
              <a:extLst>
                <a:ext uri="{FF2B5EF4-FFF2-40B4-BE49-F238E27FC236}">
                  <a16:creationId xmlns:a16="http://schemas.microsoft.com/office/drawing/2014/main" id="{06781CB0-765C-4720-A32D-FEC02AC08CCE}"/>
                </a:ext>
              </a:extLst>
            </p:cNvPr>
            <p:cNvSpPr/>
            <p:nvPr/>
          </p:nvSpPr>
          <p:spPr>
            <a:xfrm>
              <a:off x="7801212" y="3298236"/>
              <a:ext cx="194684" cy="13469"/>
            </a:xfrm>
            <a:custGeom>
              <a:avLst/>
              <a:gdLst/>
              <a:ahLst/>
              <a:cxnLst/>
              <a:rect l="l" t="t" r="r" b="b"/>
              <a:pathLst>
                <a:path w="5955" h="412" extrusionOk="0">
                  <a:moveTo>
                    <a:pt x="222" y="0"/>
                  </a:moveTo>
                  <a:cubicBezTo>
                    <a:pt x="95" y="0"/>
                    <a:pt x="0" y="95"/>
                    <a:pt x="0" y="222"/>
                  </a:cubicBezTo>
                  <a:cubicBezTo>
                    <a:pt x="0" y="349"/>
                    <a:pt x="95" y="412"/>
                    <a:pt x="222" y="412"/>
                  </a:cubicBezTo>
                  <a:lnTo>
                    <a:pt x="5732" y="412"/>
                  </a:lnTo>
                  <a:cubicBezTo>
                    <a:pt x="5859" y="412"/>
                    <a:pt x="5954" y="349"/>
                    <a:pt x="5954" y="222"/>
                  </a:cubicBezTo>
                  <a:cubicBezTo>
                    <a:pt x="5954" y="95"/>
                    <a:pt x="5859" y="0"/>
                    <a:pt x="5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02;p39">
              <a:extLst>
                <a:ext uri="{FF2B5EF4-FFF2-40B4-BE49-F238E27FC236}">
                  <a16:creationId xmlns:a16="http://schemas.microsoft.com/office/drawing/2014/main" id="{B17C9337-2D13-41B6-B273-E7ACE9ED3169}"/>
                </a:ext>
              </a:extLst>
            </p:cNvPr>
            <p:cNvSpPr/>
            <p:nvPr/>
          </p:nvSpPr>
          <p:spPr>
            <a:xfrm>
              <a:off x="7801212" y="3341717"/>
              <a:ext cx="123218" cy="13502"/>
            </a:xfrm>
            <a:custGeom>
              <a:avLst/>
              <a:gdLst/>
              <a:ahLst/>
              <a:cxnLst/>
              <a:rect l="l" t="t" r="r" b="b"/>
              <a:pathLst>
                <a:path w="3769" h="413" extrusionOk="0">
                  <a:moveTo>
                    <a:pt x="222" y="0"/>
                  </a:moveTo>
                  <a:cubicBezTo>
                    <a:pt x="95" y="0"/>
                    <a:pt x="0" y="95"/>
                    <a:pt x="0" y="190"/>
                  </a:cubicBezTo>
                  <a:cubicBezTo>
                    <a:pt x="0" y="317"/>
                    <a:pt x="95" y="412"/>
                    <a:pt x="222" y="412"/>
                  </a:cubicBezTo>
                  <a:lnTo>
                    <a:pt x="3579" y="412"/>
                  </a:lnTo>
                  <a:cubicBezTo>
                    <a:pt x="3674" y="412"/>
                    <a:pt x="3769" y="317"/>
                    <a:pt x="3769" y="190"/>
                  </a:cubicBezTo>
                  <a:cubicBezTo>
                    <a:pt x="3769" y="95"/>
                    <a:pt x="3674" y="0"/>
                    <a:pt x="3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90770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468E2-8C92-4878-A87B-9C09F2AFA67A}"/>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6BCA6F71-1FAC-419F-9117-022D8F775C92}"/>
              </a:ext>
            </a:extLst>
          </p:cNvPr>
          <p:cNvPicPr>
            <a:picLocks noChangeAspect="1"/>
          </p:cNvPicPr>
          <p:nvPr/>
        </p:nvPicPr>
        <p:blipFill>
          <a:blip r:embed="rId2"/>
          <a:stretch>
            <a:fillRect/>
          </a:stretch>
        </p:blipFill>
        <p:spPr>
          <a:xfrm>
            <a:off x="101600" y="487678"/>
            <a:ext cx="9144000" cy="5140602"/>
          </a:xfrm>
          <a:prstGeom prst="rect">
            <a:avLst/>
          </a:prstGeom>
        </p:spPr>
      </p:pic>
      <p:sp>
        <p:nvSpPr>
          <p:cNvPr id="9" name="TextBox 8">
            <a:extLst>
              <a:ext uri="{FF2B5EF4-FFF2-40B4-BE49-F238E27FC236}">
                <a16:creationId xmlns:a16="http://schemas.microsoft.com/office/drawing/2014/main" id="{68766A88-9158-41CE-9CAA-0A599E55A5C8}"/>
              </a:ext>
            </a:extLst>
          </p:cNvPr>
          <p:cNvSpPr txBox="1"/>
          <p:nvPr/>
        </p:nvSpPr>
        <p:spPr>
          <a:xfrm>
            <a:off x="3005445" y="487678"/>
            <a:ext cx="3336310" cy="738664"/>
          </a:xfrm>
          <a:prstGeom prst="rect">
            <a:avLst/>
          </a:prstGeom>
          <a:solidFill>
            <a:srgbClr val="00B0F0"/>
          </a:solidFill>
          <a:ln>
            <a:solidFill>
              <a:srgbClr val="7030A0"/>
            </a:solidFill>
          </a:ln>
          <a:effectLst>
            <a:softEdge rad="165100"/>
          </a:effectLst>
        </p:spPr>
        <p:txBody>
          <a:bodyPr wrap="square" rtlCol="0">
            <a:spAutoFit/>
          </a:bodyPr>
          <a:lstStyle/>
          <a:p>
            <a:pPr algn="ctr" rtl="1"/>
            <a:r>
              <a:rPr lang="fa-IR" b="1" dirty="0">
                <a:cs typeface="B Nazanin" panose="00000400000000000000" pitchFamily="2" charset="-78"/>
              </a:rPr>
              <a:t>در این قسمت تابع ایجاد شده رو روی </a:t>
            </a:r>
            <a:r>
              <a:rPr lang="fa-IR" b="1" dirty="0" err="1">
                <a:cs typeface="B Nazanin" panose="00000400000000000000" pitchFamily="2" charset="-78"/>
              </a:rPr>
              <a:t>دیتا</a:t>
            </a:r>
            <a:r>
              <a:rPr lang="fa-IR" b="1" dirty="0">
                <a:cs typeface="B Nazanin" panose="00000400000000000000" pitchFamily="2" charset="-78"/>
              </a:rPr>
              <a:t> ها اعمال میکنیم  تا </a:t>
            </a:r>
            <a:r>
              <a:rPr lang="fa-IR" b="1" dirty="0" err="1">
                <a:cs typeface="B Nazanin" panose="00000400000000000000" pitchFamily="2" charset="-78"/>
              </a:rPr>
              <a:t>دیتا</a:t>
            </a:r>
            <a:r>
              <a:rPr lang="fa-IR" b="1" dirty="0">
                <a:cs typeface="B Nazanin" panose="00000400000000000000" pitchFamily="2" charset="-78"/>
              </a:rPr>
              <a:t> ها برای جداسازی و آموزش مدل آماده باشن</a:t>
            </a:r>
            <a:endParaRPr lang="en-US" b="1" dirty="0">
              <a:cs typeface="B Nazanin" panose="00000400000000000000" pitchFamily="2" charset="-78"/>
            </a:endParaRPr>
          </a:p>
        </p:txBody>
      </p:sp>
    </p:spTree>
    <p:extLst>
      <p:ext uri="{BB962C8B-B14F-4D97-AF65-F5344CB8AC3E}">
        <p14:creationId xmlns:p14="http://schemas.microsoft.com/office/powerpoint/2010/main" val="3593109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159290-7D5D-4CB0-A904-03D59D4896C6}"/>
              </a:ext>
            </a:extLst>
          </p:cNvPr>
          <p:cNvSpPr>
            <a:spLocks noGrp="1"/>
          </p:cNvSpPr>
          <p:nvPr>
            <p:ph type="body" idx="1"/>
          </p:nvPr>
        </p:nvSpPr>
        <p:spPr/>
        <p:txBody>
          <a:bodyPr/>
          <a:lstStyle/>
          <a:p>
            <a:endParaRPr lang="en-US"/>
          </a:p>
        </p:txBody>
      </p:sp>
      <p:sp>
        <p:nvSpPr>
          <p:cNvPr id="5" name="TextBox 4">
            <a:extLst>
              <a:ext uri="{FF2B5EF4-FFF2-40B4-BE49-F238E27FC236}">
                <a16:creationId xmlns:a16="http://schemas.microsoft.com/office/drawing/2014/main" id="{96B4A226-540F-4FB8-8830-444E053EECF3}"/>
              </a:ext>
            </a:extLst>
          </p:cNvPr>
          <p:cNvSpPr txBox="1"/>
          <p:nvPr/>
        </p:nvSpPr>
        <p:spPr>
          <a:xfrm>
            <a:off x="5360020" y="703446"/>
            <a:ext cx="3336310" cy="2031325"/>
          </a:xfrm>
          <a:prstGeom prst="rect">
            <a:avLst/>
          </a:prstGeom>
          <a:solidFill>
            <a:srgbClr val="00B0F0"/>
          </a:solidFill>
          <a:ln>
            <a:solidFill>
              <a:srgbClr val="7030A0"/>
            </a:solidFill>
          </a:ln>
          <a:effectLst>
            <a:softEdge rad="165100"/>
          </a:effectLst>
        </p:spPr>
        <p:txBody>
          <a:bodyPr wrap="square" rtlCol="0">
            <a:spAutoFit/>
          </a:bodyPr>
          <a:lstStyle/>
          <a:p>
            <a:pPr algn="ctr" rtl="1"/>
            <a:r>
              <a:rPr lang="fa-IR" b="1" dirty="0">
                <a:cs typeface="B Nazanin" panose="00000400000000000000" pitchFamily="2" charset="-78"/>
              </a:rPr>
              <a:t>در این قسمت همانطور که گفته شد این قسمت جز اصلی ترین قسمت ها پروژه و با توجه به مقاله مد نظر با استفاده از کتابخانه </a:t>
            </a:r>
            <a:r>
              <a:rPr lang="en-US" b="1" dirty="0" err="1">
                <a:cs typeface="B Nazanin" panose="00000400000000000000" pitchFamily="2" charset="-78"/>
              </a:rPr>
              <a:t>hazm</a:t>
            </a:r>
            <a:r>
              <a:rPr lang="fa-IR" b="1" dirty="0">
                <a:cs typeface="B Nazanin" panose="00000400000000000000" pitchFamily="2" charset="-78"/>
              </a:rPr>
              <a:t> که برای پردازش متون فارسی میباشد </a:t>
            </a:r>
            <a:br>
              <a:rPr lang="fa-IR" b="1" dirty="0">
                <a:cs typeface="B Nazanin" panose="00000400000000000000" pitchFamily="2" charset="-78"/>
              </a:rPr>
            </a:br>
            <a:r>
              <a:rPr lang="fa-IR" b="1" dirty="0">
                <a:cs typeface="B Nazanin" panose="00000400000000000000" pitchFamily="2" charset="-78"/>
              </a:rPr>
              <a:t>از </a:t>
            </a:r>
            <a:r>
              <a:rPr lang="fa-IR" b="1" dirty="0" err="1">
                <a:cs typeface="B Nazanin" panose="00000400000000000000" pitchFamily="2" charset="-78"/>
              </a:rPr>
              <a:t>نرمالسازی</a:t>
            </a:r>
            <a:r>
              <a:rPr lang="fa-IR" b="1" dirty="0">
                <a:cs typeface="B Nazanin" panose="00000400000000000000" pitchFamily="2" charset="-78"/>
              </a:rPr>
              <a:t> و  سپس از </a:t>
            </a:r>
            <a:r>
              <a:rPr lang="fa-IR" b="1" dirty="0" err="1">
                <a:cs typeface="B Nazanin" panose="00000400000000000000" pitchFamily="2" charset="-78"/>
              </a:rPr>
              <a:t>توکنایز</a:t>
            </a:r>
            <a:r>
              <a:rPr lang="fa-IR" b="1" dirty="0">
                <a:cs typeface="B Nazanin" panose="00000400000000000000" pitchFamily="2" charset="-78"/>
              </a:rPr>
              <a:t> کردن برای بخش </a:t>
            </a:r>
            <a:r>
              <a:rPr lang="fa-IR" b="1" dirty="0" err="1">
                <a:cs typeface="B Nazanin" panose="00000400000000000000" pitchFamily="2" charset="-78"/>
              </a:rPr>
              <a:t>بخش</a:t>
            </a:r>
            <a:r>
              <a:rPr lang="fa-IR" b="1" dirty="0">
                <a:cs typeface="B Nazanin" panose="00000400000000000000" pitchFamily="2" charset="-78"/>
              </a:rPr>
              <a:t> کردن کلمات سپس بن واژه یابی با </a:t>
            </a:r>
            <a:r>
              <a:rPr lang="fa-IR" b="1" dirty="0" err="1">
                <a:cs typeface="B Nazanin" panose="00000400000000000000" pitchFamily="2" charset="-78"/>
              </a:rPr>
              <a:t>لماتایزر</a:t>
            </a:r>
            <a:r>
              <a:rPr lang="fa-IR" b="1" dirty="0">
                <a:cs typeface="B Nazanin" panose="00000400000000000000" pitchFamily="2" charset="-78"/>
              </a:rPr>
              <a:t> </a:t>
            </a:r>
            <a:br>
              <a:rPr lang="fa-IR" b="1" dirty="0">
                <a:cs typeface="B Nazanin" panose="00000400000000000000" pitchFamily="2" charset="-78"/>
              </a:rPr>
            </a:br>
            <a:r>
              <a:rPr lang="fa-IR" b="1" dirty="0">
                <a:cs typeface="B Nazanin" panose="00000400000000000000" pitchFamily="2" charset="-78"/>
              </a:rPr>
              <a:t>همچنین به علت حجم بالای داده از تقسیم بندی داده ها به قسمت کوچک تر یعنی استفاده 30000 هزار </a:t>
            </a:r>
            <a:r>
              <a:rPr lang="fa-IR" b="1" dirty="0" err="1">
                <a:cs typeface="B Nazanin" panose="00000400000000000000" pitchFamily="2" charset="-78"/>
              </a:rPr>
              <a:t>دیتا</a:t>
            </a:r>
            <a:r>
              <a:rPr lang="fa-IR" b="1" dirty="0">
                <a:cs typeface="B Nazanin" panose="00000400000000000000" pitchFamily="2" charset="-78"/>
              </a:rPr>
              <a:t> برای آموزش مدل استفاده شده است</a:t>
            </a:r>
            <a:endParaRPr lang="en-US" b="1" dirty="0">
              <a:cs typeface="B Nazanin" panose="00000400000000000000" pitchFamily="2" charset="-78"/>
            </a:endParaRPr>
          </a:p>
        </p:txBody>
      </p:sp>
      <p:pic>
        <p:nvPicPr>
          <p:cNvPr id="11" name="Picture 10">
            <a:extLst>
              <a:ext uri="{FF2B5EF4-FFF2-40B4-BE49-F238E27FC236}">
                <a16:creationId xmlns:a16="http://schemas.microsoft.com/office/drawing/2014/main" id="{5BC57554-0A4B-49D9-AB20-A44324C3065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30797" y="-74341"/>
            <a:ext cx="5926413" cy="5143500"/>
          </a:xfrm>
          <a:prstGeom prst="rect">
            <a:avLst/>
          </a:prstGeom>
        </p:spPr>
      </p:pic>
    </p:spTree>
    <p:extLst>
      <p:ext uri="{BB962C8B-B14F-4D97-AF65-F5344CB8AC3E}">
        <p14:creationId xmlns:p14="http://schemas.microsoft.com/office/powerpoint/2010/main" val="867566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835466-9C24-4D77-893A-015CC18EBC8F}"/>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FA82A95B-6E70-4D60-93B0-CED29C44E671}"/>
              </a:ext>
            </a:extLst>
          </p:cNvPr>
          <p:cNvPicPr>
            <a:picLocks noChangeAspect="1"/>
          </p:cNvPicPr>
          <p:nvPr/>
        </p:nvPicPr>
        <p:blipFill>
          <a:blip r:embed="rId2"/>
          <a:stretch>
            <a:fillRect/>
          </a:stretch>
        </p:blipFill>
        <p:spPr>
          <a:xfrm>
            <a:off x="485121" y="-186318"/>
            <a:ext cx="4504014" cy="2758068"/>
          </a:xfrm>
          <a:prstGeom prst="rect">
            <a:avLst/>
          </a:prstGeom>
        </p:spPr>
      </p:pic>
      <p:sp>
        <p:nvSpPr>
          <p:cNvPr id="5" name="TextBox 4">
            <a:extLst>
              <a:ext uri="{FF2B5EF4-FFF2-40B4-BE49-F238E27FC236}">
                <a16:creationId xmlns:a16="http://schemas.microsoft.com/office/drawing/2014/main" id="{70D79A46-0E5E-4A46-99DD-CF9DCE254BDD}"/>
              </a:ext>
            </a:extLst>
          </p:cNvPr>
          <p:cNvSpPr txBox="1"/>
          <p:nvPr/>
        </p:nvSpPr>
        <p:spPr>
          <a:xfrm>
            <a:off x="3188969" y="2571750"/>
            <a:ext cx="5469910" cy="954107"/>
          </a:xfrm>
          <a:prstGeom prst="rect">
            <a:avLst/>
          </a:prstGeom>
          <a:solidFill>
            <a:srgbClr val="00B0F0"/>
          </a:solidFill>
          <a:ln>
            <a:solidFill>
              <a:srgbClr val="7030A0"/>
            </a:solidFill>
          </a:ln>
          <a:effectLst>
            <a:softEdge rad="165100"/>
          </a:effectLst>
        </p:spPr>
        <p:txBody>
          <a:bodyPr wrap="square" rtlCol="0">
            <a:spAutoFit/>
          </a:bodyPr>
          <a:lstStyle/>
          <a:p>
            <a:pPr algn="r" rtl="1"/>
            <a:r>
              <a:rPr lang="ar-SA" dirty="0">
                <a:cs typeface="B Nazanin" panose="00000400000000000000" pitchFamily="2" charset="-78"/>
              </a:rPr>
              <a:t>در این بخش، داده‌ها را برای ورودی دادن به مدل به وکتور تبدیل می‌کنیم. یکی از مهم‌ترین مسائل در این مرحله، نحوه تخصیص اهمیت به داده‌ها است. اگر داده‌ها را به‌صورت وکتور خام و بدون در نظر گرفتن جایگاه یا اهمیت آن‌ها به مدل بدهیم، عملکرد مدل ممکن است مطلوب نباشد. به همین دلیل، دو روش مرسوم برای تخصیص اهمیت به متن‌ها وجود دارد</a:t>
            </a:r>
            <a:r>
              <a:rPr lang="fa-IR" dirty="0">
                <a:cs typeface="B Nazanin" panose="00000400000000000000" pitchFamily="2" charset="-78"/>
              </a:rPr>
              <a:t>،که در ادامه توضیح خواهیم داد</a:t>
            </a:r>
            <a:endParaRPr lang="ar-SA" dirty="0">
              <a:cs typeface="B Nazanin" panose="00000400000000000000" pitchFamily="2" charset="-78"/>
            </a:endParaRPr>
          </a:p>
        </p:txBody>
      </p:sp>
      <p:grpSp>
        <p:nvGrpSpPr>
          <p:cNvPr id="6" name="Google Shape;3860;p37">
            <a:extLst>
              <a:ext uri="{FF2B5EF4-FFF2-40B4-BE49-F238E27FC236}">
                <a16:creationId xmlns:a16="http://schemas.microsoft.com/office/drawing/2014/main" id="{50858A35-4277-4FE5-83D6-4FE54A89493D}"/>
              </a:ext>
            </a:extLst>
          </p:cNvPr>
          <p:cNvGrpSpPr/>
          <p:nvPr/>
        </p:nvGrpSpPr>
        <p:grpSpPr>
          <a:xfrm>
            <a:off x="1113884" y="2720830"/>
            <a:ext cx="1015151" cy="895297"/>
            <a:chOff x="7665884" y="3253630"/>
            <a:chExt cx="1015151" cy="895297"/>
          </a:xfrm>
        </p:grpSpPr>
        <p:sp>
          <p:nvSpPr>
            <p:cNvPr id="7" name="Google Shape;3861;p37">
              <a:extLst>
                <a:ext uri="{FF2B5EF4-FFF2-40B4-BE49-F238E27FC236}">
                  <a16:creationId xmlns:a16="http://schemas.microsoft.com/office/drawing/2014/main" id="{08775BA2-3B78-4A92-B3B8-A24D35C1CF0C}"/>
                </a:ext>
              </a:extLst>
            </p:cNvPr>
            <p:cNvSpPr/>
            <p:nvPr/>
          </p:nvSpPr>
          <p:spPr>
            <a:xfrm>
              <a:off x="7665884" y="3253630"/>
              <a:ext cx="1015151" cy="895297"/>
            </a:xfrm>
            <a:custGeom>
              <a:avLst/>
              <a:gdLst/>
              <a:ahLst/>
              <a:cxnLst/>
              <a:rect l="l" t="t" r="r" b="b"/>
              <a:pathLst>
                <a:path w="31923" h="28154" extrusionOk="0">
                  <a:moveTo>
                    <a:pt x="15961" y="0"/>
                  </a:moveTo>
                  <a:cubicBezTo>
                    <a:pt x="14208" y="0"/>
                    <a:pt x="12427" y="331"/>
                    <a:pt x="10704" y="1030"/>
                  </a:cubicBezTo>
                  <a:cubicBezTo>
                    <a:pt x="3484" y="3911"/>
                    <a:pt x="0" y="12114"/>
                    <a:pt x="2882" y="19334"/>
                  </a:cubicBezTo>
                  <a:cubicBezTo>
                    <a:pt x="5097" y="24824"/>
                    <a:pt x="10370" y="28154"/>
                    <a:pt x="15930" y="28154"/>
                  </a:cubicBezTo>
                  <a:cubicBezTo>
                    <a:pt x="17683" y="28154"/>
                    <a:pt x="19464" y="27823"/>
                    <a:pt x="21187" y="27125"/>
                  </a:cubicBezTo>
                  <a:cubicBezTo>
                    <a:pt x="28407" y="24243"/>
                    <a:pt x="31922" y="16041"/>
                    <a:pt x="29009" y="8820"/>
                  </a:cubicBezTo>
                  <a:cubicBezTo>
                    <a:pt x="26794" y="3330"/>
                    <a:pt x="21521" y="0"/>
                    <a:pt x="159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62;p37">
              <a:extLst>
                <a:ext uri="{FF2B5EF4-FFF2-40B4-BE49-F238E27FC236}">
                  <a16:creationId xmlns:a16="http://schemas.microsoft.com/office/drawing/2014/main" id="{B45F7BB5-7EB6-4F45-98CE-6A242D5A5183}"/>
                </a:ext>
              </a:extLst>
            </p:cNvPr>
            <p:cNvSpPr/>
            <p:nvPr/>
          </p:nvSpPr>
          <p:spPr>
            <a:xfrm>
              <a:off x="8013299" y="3951036"/>
              <a:ext cx="315265" cy="21179"/>
            </a:xfrm>
            <a:custGeom>
              <a:avLst/>
              <a:gdLst/>
              <a:ahLst/>
              <a:cxnLst/>
              <a:rect l="l" t="t" r="r" b="b"/>
              <a:pathLst>
                <a:path w="9914" h="666" extrusionOk="0">
                  <a:moveTo>
                    <a:pt x="1" y="0"/>
                  </a:moveTo>
                  <a:lnTo>
                    <a:pt x="1" y="665"/>
                  </a:lnTo>
                  <a:lnTo>
                    <a:pt x="9913" y="665"/>
                  </a:lnTo>
                  <a:lnTo>
                    <a:pt x="99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63;p37">
              <a:extLst>
                <a:ext uri="{FF2B5EF4-FFF2-40B4-BE49-F238E27FC236}">
                  <a16:creationId xmlns:a16="http://schemas.microsoft.com/office/drawing/2014/main" id="{E8EE3F54-E8CD-4C6B-A7A4-734080BE2530}"/>
                </a:ext>
              </a:extLst>
            </p:cNvPr>
            <p:cNvSpPr/>
            <p:nvPr/>
          </p:nvSpPr>
          <p:spPr>
            <a:xfrm>
              <a:off x="8086820" y="3848290"/>
              <a:ext cx="168222" cy="102778"/>
            </a:xfrm>
            <a:custGeom>
              <a:avLst/>
              <a:gdLst/>
              <a:ahLst/>
              <a:cxnLst/>
              <a:rect l="l" t="t" r="r" b="b"/>
              <a:pathLst>
                <a:path w="5290" h="3232" extrusionOk="0">
                  <a:moveTo>
                    <a:pt x="1" y="1"/>
                  </a:moveTo>
                  <a:lnTo>
                    <a:pt x="1" y="3231"/>
                  </a:lnTo>
                  <a:lnTo>
                    <a:pt x="5289" y="3231"/>
                  </a:lnTo>
                  <a:lnTo>
                    <a:pt x="5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64;p37">
              <a:extLst>
                <a:ext uri="{FF2B5EF4-FFF2-40B4-BE49-F238E27FC236}">
                  <a16:creationId xmlns:a16="http://schemas.microsoft.com/office/drawing/2014/main" id="{05B739D0-54C7-4871-AFB5-756B7866A58A}"/>
                </a:ext>
              </a:extLst>
            </p:cNvPr>
            <p:cNvSpPr/>
            <p:nvPr/>
          </p:nvSpPr>
          <p:spPr>
            <a:xfrm>
              <a:off x="8081796" y="3844284"/>
              <a:ext cx="178271" cy="110791"/>
            </a:xfrm>
            <a:custGeom>
              <a:avLst/>
              <a:gdLst/>
              <a:ahLst/>
              <a:cxnLst/>
              <a:rect l="l" t="t" r="r" b="b"/>
              <a:pathLst>
                <a:path w="5606" h="3484" extrusionOk="0">
                  <a:moveTo>
                    <a:pt x="159" y="0"/>
                  </a:moveTo>
                  <a:cubicBezTo>
                    <a:pt x="64" y="0"/>
                    <a:pt x="0" y="32"/>
                    <a:pt x="0" y="127"/>
                  </a:cubicBezTo>
                  <a:lnTo>
                    <a:pt x="0" y="3357"/>
                  </a:lnTo>
                  <a:cubicBezTo>
                    <a:pt x="0" y="3420"/>
                    <a:pt x="64" y="3484"/>
                    <a:pt x="159" y="3484"/>
                  </a:cubicBezTo>
                  <a:lnTo>
                    <a:pt x="5447" y="3484"/>
                  </a:lnTo>
                  <a:cubicBezTo>
                    <a:pt x="5542" y="3484"/>
                    <a:pt x="5606" y="3420"/>
                    <a:pt x="5606" y="3357"/>
                  </a:cubicBezTo>
                  <a:lnTo>
                    <a:pt x="5606" y="127"/>
                  </a:lnTo>
                  <a:cubicBezTo>
                    <a:pt x="5606" y="32"/>
                    <a:pt x="5542" y="0"/>
                    <a:pt x="544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65;p37">
              <a:extLst>
                <a:ext uri="{FF2B5EF4-FFF2-40B4-BE49-F238E27FC236}">
                  <a16:creationId xmlns:a16="http://schemas.microsoft.com/office/drawing/2014/main" id="{5D438595-9D4A-4249-A1EF-0FF2DE08B33B}"/>
                </a:ext>
              </a:extLst>
            </p:cNvPr>
            <p:cNvSpPr/>
            <p:nvPr/>
          </p:nvSpPr>
          <p:spPr>
            <a:xfrm>
              <a:off x="7840084" y="3477693"/>
              <a:ext cx="661694" cy="397818"/>
            </a:xfrm>
            <a:custGeom>
              <a:avLst/>
              <a:gdLst/>
              <a:ahLst/>
              <a:cxnLst/>
              <a:rect l="l" t="t" r="r" b="b"/>
              <a:pathLst>
                <a:path w="20808" h="12510" extrusionOk="0">
                  <a:moveTo>
                    <a:pt x="888" y="1"/>
                  </a:moveTo>
                  <a:cubicBezTo>
                    <a:pt x="412" y="1"/>
                    <a:pt x="1" y="381"/>
                    <a:pt x="1" y="856"/>
                  </a:cubicBezTo>
                  <a:lnTo>
                    <a:pt x="1" y="11655"/>
                  </a:lnTo>
                  <a:cubicBezTo>
                    <a:pt x="1" y="12130"/>
                    <a:pt x="412" y="12510"/>
                    <a:pt x="888" y="12510"/>
                  </a:cubicBezTo>
                  <a:lnTo>
                    <a:pt x="19921" y="12510"/>
                  </a:lnTo>
                  <a:cubicBezTo>
                    <a:pt x="20427" y="12510"/>
                    <a:pt x="20807" y="12130"/>
                    <a:pt x="20807" y="11655"/>
                  </a:cubicBezTo>
                  <a:lnTo>
                    <a:pt x="20807" y="856"/>
                  </a:lnTo>
                  <a:cubicBezTo>
                    <a:pt x="20807" y="381"/>
                    <a:pt x="20396" y="1"/>
                    <a:pt x="199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66;p37">
              <a:extLst>
                <a:ext uri="{FF2B5EF4-FFF2-40B4-BE49-F238E27FC236}">
                  <a16:creationId xmlns:a16="http://schemas.microsoft.com/office/drawing/2014/main" id="{161390E7-7CF5-4875-AB12-5734DEBCE4AE}"/>
                </a:ext>
              </a:extLst>
            </p:cNvPr>
            <p:cNvSpPr/>
            <p:nvPr/>
          </p:nvSpPr>
          <p:spPr>
            <a:xfrm>
              <a:off x="7836077" y="3473686"/>
              <a:ext cx="669740" cy="405863"/>
            </a:xfrm>
            <a:custGeom>
              <a:avLst/>
              <a:gdLst/>
              <a:ahLst/>
              <a:cxnLst/>
              <a:rect l="l" t="t" r="r" b="b"/>
              <a:pathLst>
                <a:path w="21061" h="12763" extrusionOk="0">
                  <a:moveTo>
                    <a:pt x="1014" y="0"/>
                  </a:moveTo>
                  <a:cubicBezTo>
                    <a:pt x="443" y="0"/>
                    <a:pt x="0" y="443"/>
                    <a:pt x="0" y="982"/>
                  </a:cubicBezTo>
                  <a:lnTo>
                    <a:pt x="0" y="11781"/>
                  </a:lnTo>
                  <a:cubicBezTo>
                    <a:pt x="0" y="12319"/>
                    <a:pt x="443" y="12763"/>
                    <a:pt x="1014" y="12763"/>
                  </a:cubicBezTo>
                  <a:lnTo>
                    <a:pt x="20047" y="12763"/>
                  </a:lnTo>
                  <a:cubicBezTo>
                    <a:pt x="20617" y="12763"/>
                    <a:pt x="21060" y="12319"/>
                    <a:pt x="21060" y="11781"/>
                  </a:cubicBezTo>
                  <a:lnTo>
                    <a:pt x="21060" y="982"/>
                  </a:lnTo>
                  <a:cubicBezTo>
                    <a:pt x="21060" y="443"/>
                    <a:pt x="20617" y="0"/>
                    <a:pt x="200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67;p37">
              <a:extLst>
                <a:ext uri="{FF2B5EF4-FFF2-40B4-BE49-F238E27FC236}">
                  <a16:creationId xmlns:a16="http://schemas.microsoft.com/office/drawing/2014/main" id="{B73874B2-5E81-4C30-91DF-3F3E1F876FC3}"/>
                </a:ext>
              </a:extLst>
            </p:cNvPr>
            <p:cNvSpPr/>
            <p:nvPr/>
          </p:nvSpPr>
          <p:spPr>
            <a:xfrm>
              <a:off x="8008274" y="3946998"/>
              <a:ext cx="325314" cy="29224"/>
            </a:xfrm>
            <a:custGeom>
              <a:avLst/>
              <a:gdLst/>
              <a:ahLst/>
              <a:cxnLst/>
              <a:rect l="l" t="t" r="r" b="b"/>
              <a:pathLst>
                <a:path w="10230" h="919" extrusionOk="0">
                  <a:moveTo>
                    <a:pt x="127" y="0"/>
                  </a:moveTo>
                  <a:cubicBezTo>
                    <a:pt x="64" y="0"/>
                    <a:pt x="1" y="64"/>
                    <a:pt x="1" y="127"/>
                  </a:cubicBezTo>
                  <a:lnTo>
                    <a:pt x="1" y="792"/>
                  </a:lnTo>
                  <a:cubicBezTo>
                    <a:pt x="1" y="887"/>
                    <a:pt x="64" y="919"/>
                    <a:pt x="127" y="919"/>
                  </a:cubicBezTo>
                  <a:lnTo>
                    <a:pt x="10071" y="919"/>
                  </a:lnTo>
                  <a:cubicBezTo>
                    <a:pt x="10166" y="919"/>
                    <a:pt x="10230" y="855"/>
                    <a:pt x="10230" y="792"/>
                  </a:cubicBezTo>
                  <a:lnTo>
                    <a:pt x="10230" y="127"/>
                  </a:lnTo>
                  <a:cubicBezTo>
                    <a:pt x="10230" y="64"/>
                    <a:pt x="10166" y="0"/>
                    <a:pt x="100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68;p37">
              <a:extLst>
                <a:ext uri="{FF2B5EF4-FFF2-40B4-BE49-F238E27FC236}">
                  <a16:creationId xmlns:a16="http://schemas.microsoft.com/office/drawing/2014/main" id="{8D07D470-D8E4-4C04-B488-82FC69D0B6D3}"/>
                </a:ext>
              </a:extLst>
            </p:cNvPr>
            <p:cNvSpPr/>
            <p:nvPr/>
          </p:nvSpPr>
          <p:spPr>
            <a:xfrm>
              <a:off x="7836077" y="3473686"/>
              <a:ext cx="669740" cy="405863"/>
            </a:xfrm>
            <a:custGeom>
              <a:avLst/>
              <a:gdLst/>
              <a:ahLst/>
              <a:cxnLst/>
              <a:rect l="l" t="t" r="r" b="b"/>
              <a:pathLst>
                <a:path w="21061" h="12763" extrusionOk="0">
                  <a:moveTo>
                    <a:pt x="20047" y="507"/>
                  </a:moveTo>
                  <a:cubicBezTo>
                    <a:pt x="20332" y="507"/>
                    <a:pt x="20553" y="728"/>
                    <a:pt x="20553" y="982"/>
                  </a:cubicBezTo>
                  <a:lnTo>
                    <a:pt x="20553" y="11781"/>
                  </a:lnTo>
                  <a:cubicBezTo>
                    <a:pt x="20553" y="12034"/>
                    <a:pt x="20332" y="12256"/>
                    <a:pt x="20047" y="12256"/>
                  </a:cubicBezTo>
                  <a:lnTo>
                    <a:pt x="1014" y="12256"/>
                  </a:lnTo>
                  <a:cubicBezTo>
                    <a:pt x="728" y="12256"/>
                    <a:pt x="507" y="12034"/>
                    <a:pt x="507" y="11781"/>
                  </a:cubicBezTo>
                  <a:lnTo>
                    <a:pt x="507" y="982"/>
                  </a:lnTo>
                  <a:cubicBezTo>
                    <a:pt x="507" y="728"/>
                    <a:pt x="760" y="507"/>
                    <a:pt x="1014" y="507"/>
                  </a:cubicBezTo>
                  <a:close/>
                  <a:moveTo>
                    <a:pt x="1014" y="0"/>
                  </a:moveTo>
                  <a:cubicBezTo>
                    <a:pt x="443" y="0"/>
                    <a:pt x="0" y="443"/>
                    <a:pt x="0" y="982"/>
                  </a:cubicBezTo>
                  <a:lnTo>
                    <a:pt x="0" y="11781"/>
                  </a:lnTo>
                  <a:cubicBezTo>
                    <a:pt x="0" y="12319"/>
                    <a:pt x="443" y="12763"/>
                    <a:pt x="1014" y="12763"/>
                  </a:cubicBezTo>
                  <a:lnTo>
                    <a:pt x="20047" y="12763"/>
                  </a:lnTo>
                  <a:cubicBezTo>
                    <a:pt x="20617" y="12763"/>
                    <a:pt x="21060" y="12319"/>
                    <a:pt x="21060" y="11781"/>
                  </a:cubicBezTo>
                  <a:lnTo>
                    <a:pt x="21060" y="982"/>
                  </a:lnTo>
                  <a:cubicBezTo>
                    <a:pt x="21060" y="443"/>
                    <a:pt x="20617" y="0"/>
                    <a:pt x="2004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69;p37">
              <a:extLst>
                <a:ext uri="{FF2B5EF4-FFF2-40B4-BE49-F238E27FC236}">
                  <a16:creationId xmlns:a16="http://schemas.microsoft.com/office/drawing/2014/main" id="{AECD010C-BE6A-4684-A299-CE11FE733F49}"/>
                </a:ext>
              </a:extLst>
            </p:cNvPr>
            <p:cNvSpPr/>
            <p:nvPr/>
          </p:nvSpPr>
          <p:spPr>
            <a:xfrm>
              <a:off x="7836077" y="3803993"/>
              <a:ext cx="669740" cy="75557"/>
            </a:xfrm>
            <a:custGeom>
              <a:avLst/>
              <a:gdLst/>
              <a:ahLst/>
              <a:cxnLst/>
              <a:rect l="l" t="t" r="r" b="b"/>
              <a:pathLst>
                <a:path w="21061" h="2376" extrusionOk="0">
                  <a:moveTo>
                    <a:pt x="0" y="0"/>
                  </a:moveTo>
                  <a:lnTo>
                    <a:pt x="0" y="1394"/>
                  </a:lnTo>
                  <a:cubicBezTo>
                    <a:pt x="0" y="1932"/>
                    <a:pt x="443" y="2376"/>
                    <a:pt x="1014" y="2376"/>
                  </a:cubicBezTo>
                  <a:lnTo>
                    <a:pt x="20047" y="2376"/>
                  </a:lnTo>
                  <a:cubicBezTo>
                    <a:pt x="20617" y="2376"/>
                    <a:pt x="21060" y="1932"/>
                    <a:pt x="21060" y="1394"/>
                  </a:cubicBezTo>
                  <a:lnTo>
                    <a:pt x="2106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70;p37">
              <a:extLst>
                <a:ext uri="{FF2B5EF4-FFF2-40B4-BE49-F238E27FC236}">
                  <a16:creationId xmlns:a16="http://schemas.microsoft.com/office/drawing/2014/main" id="{38CB2FBF-2E20-4795-B196-2BB0ED409188}"/>
                </a:ext>
              </a:extLst>
            </p:cNvPr>
            <p:cNvSpPr/>
            <p:nvPr/>
          </p:nvSpPr>
          <p:spPr>
            <a:xfrm>
              <a:off x="8152296" y="3824122"/>
              <a:ext cx="38287" cy="38319"/>
            </a:xfrm>
            <a:custGeom>
              <a:avLst/>
              <a:gdLst/>
              <a:ahLst/>
              <a:cxnLst/>
              <a:rect l="l" t="t" r="r" b="b"/>
              <a:pathLst>
                <a:path w="1204" h="1205" extrusionOk="0">
                  <a:moveTo>
                    <a:pt x="602" y="1"/>
                  </a:moveTo>
                  <a:cubicBezTo>
                    <a:pt x="254" y="1"/>
                    <a:pt x="0" y="254"/>
                    <a:pt x="0" y="602"/>
                  </a:cubicBezTo>
                  <a:cubicBezTo>
                    <a:pt x="0" y="919"/>
                    <a:pt x="254" y="1204"/>
                    <a:pt x="602" y="1204"/>
                  </a:cubicBezTo>
                  <a:cubicBezTo>
                    <a:pt x="919" y="1204"/>
                    <a:pt x="1204" y="919"/>
                    <a:pt x="1204" y="602"/>
                  </a:cubicBezTo>
                  <a:cubicBezTo>
                    <a:pt x="1204" y="254"/>
                    <a:pt x="919" y="1"/>
                    <a:pt x="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71;p37">
              <a:extLst>
                <a:ext uri="{FF2B5EF4-FFF2-40B4-BE49-F238E27FC236}">
                  <a16:creationId xmlns:a16="http://schemas.microsoft.com/office/drawing/2014/main" id="{1ED18BAD-75AA-44E3-890A-80FF5B39142E}"/>
                </a:ext>
              </a:extLst>
            </p:cNvPr>
            <p:cNvSpPr/>
            <p:nvPr/>
          </p:nvSpPr>
          <p:spPr>
            <a:xfrm>
              <a:off x="7957935" y="3620698"/>
              <a:ext cx="93683" cy="83634"/>
            </a:xfrm>
            <a:custGeom>
              <a:avLst/>
              <a:gdLst/>
              <a:ahLst/>
              <a:cxnLst/>
              <a:rect l="l" t="t" r="r" b="b"/>
              <a:pathLst>
                <a:path w="2946" h="2630" extrusionOk="0">
                  <a:moveTo>
                    <a:pt x="1457" y="602"/>
                  </a:moveTo>
                  <a:lnTo>
                    <a:pt x="1869" y="1616"/>
                  </a:lnTo>
                  <a:lnTo>
                    <a:pt x="1045" y="1616"/>
                  </a:lnTo>
                  <a:lnTo>
                    <a:pt x="1457" y="602"/>
                  </a:lnTo>
                  <a:close/>
                  <a:moveTo>
                    <a:pt x="1172" y="1"/>
                  </a:moveTo>
                  <a:lnTo>
                    <a:pt x="0" y="2629"/>
                  </a:lnTo>
                  <a:lnTo>
                    <a:pt x="633" y="2629"/>
                  </a:lnTo>
                  <a:lnTo>
                    <a:pt x="855" y="2059"/>
                  </a:lnTo>
                  <a:lnTo>
                    <a:pt x="2059" y="2059"/>
                  </a:lnTo>
                  <a:lnTo>
                    <a:pt x="2312" y="2629"/>
                  </a:lnTo>
                  <a:lnTo>
                    <a:pt x="2945" y="2629"/>
                  </a:lnTo>
                  <a:lnTo>
                    <a:pt x="177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72;p37">
              <a:extLst>
                <a:ext uri="{FF2B5EF4-FFF2-40B4-BE49-F238E27FC236}">
                  <a16:creationId xmlns:a16="http://schemas.microsoft.com/office/drawing/2014/main" id="{1D7DA1B0-4725-4051-A3AF-C80052F69AA2}"/>
                </a:ext>
              </a:extLst>
            </p:cNvPr>
            <p:cNvSpPr/>
            <p:nvPr/>
          </p:nvSpPr>
          <p:spPr>
            <a:xfrm>
              <a:off x="8317434" y="3537127"/>
              <a:ext cx="75589" cy="82585"/>
            </a:xfrm>
            <a:custGeom>
              <a:avLst/>
              <a:gdLst/>
              <a:ahLst/>
              <a:cxnLst/>
              <a:rect l="l" t="t" r="r" b="b"/>
              <a:pathLst>
                <a:path w="2377" h="2597" extrusionOk="0">
                  <a:moveTo>
                    <a:pt x="1204" y="444"/>
                  </a:moveTo>
                  <a:cubicBezTo>
                    <a:pt x="1489" y="444"/>
                    <a:pt x="1648" y="539"/>
                    <a:pt x="1648" y="760"/>
                  </a:cubicBezTo>
                  <a:cubicBezTo>
                    <a:pt x="1648" y="950"/>
                    <a:pt x="1489" y="1045"/>
                    <a:pt x="1204" y="1045"/>
                  </a:cubicBezTo>
                  <a:lnTo>
                    <a:pt x="603" y="1045"/>
                  </a:lnTo>
                  <a:lnTo>
                    <a:pt x="603" y="444"/>
                  </a:lnTo>
                  <a:close/>
                  <a:moveTo>
                    <a:pt x="1299" y="1489"/>
                  </a:moveTo>
                  <a:cubicBezTo>
                    <a:pt x="1616" y="1489"/>
                    <a:pt x="1774" y="1615"/>
                    <a:pt x="1774" y="1837"/>
                  </a:cubicBezTo>
                  <a:cubicBezTo>
                    <a:pt x="1774" y="2059"/>
                    <a:pt x="1616" y="2154"/>
                    <a:pt x="1299" y="2154"/>
                  </a:cubicBezTo>
                  <a:lnTo>
                    <a:pt x="603" y="2154"/>
                  </a:lnTo>
                  <a:lnTo>
                    <a:pt x="603" y="1489"/>
                  </a:lnTo>
                  <a:close/>
                  <a:moveTo>
                    <a:pt x="1" y="0"/>
                  </a:moveTo>
                  <a:lnTo>
                    <a:pt x="1" y="2597"/>
                  </a:lnTo>
                  <a:lnTo>
                    <a:pt x="1331" y="2597"/>
                  </a:lnTo>
                  <a:cubicBezTo>
                    <a:pt x="2028" y="2597"/>
                    <a:pt x="2376" y="2344"/>
                    <a:pt x="2376" y="1869"/>
                  </a:cubicBezTo>
                  <a:cubicBezTo>
                    <a:pt x="2376" y="1552"/>
                    <a:pt x="2218" y="1330"/>
                    <a:pt x="1901" y="1235"/>
                  </a:cubicBezTo>
                  <a:cubicBezTo>
                    <a:pt x="2123" y="1140"/>
                    <a:pt x="2249" y="919"/>
                    <a:pt x="2249" y="665"/>
                  </a:cubicBezTo>
                  <a:cubicBezTo>
                    <a:pt x="2249" y="254"/>
                    <a:pt x="1933" y="0"/>
                    <a:pt x="12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73;p37">
              <a:extLst>
                <a:ext uri="{FF2B5EF4-FFF2-40B4-BE49-F238E27FC236}">
                  <a16:creationId xmlns:a16="http://schemas.microsoft.com/office/drawing/2014/main" id="{908490A6-D822-4A7F-9FE3-510F4F4AAEF4}"/>
                </a:ext>
              </a:extLst>
            </p:cNvPr>
            <p:cNvSpPr/>
            <p:nvPr/>
          </p:nvSpPr>
          <p:spPr>
            <a:xfrm>
              <a:off x="8082813" y="3634817"/>
              <a:ext cx="181292" cy="88627"/>
            </a:xfrm>
            <a:custGeom>
              <a:avLst/>
              <a:gdLst/>
              <a:ahLst/>
              <a:cxnLst/>
              <a:rect l="l" t="t" r="r" b="b"/>
              <a:pathLst>
                <a:path w="5701" h="2787" extrusionOk="0">
                  <a:moveTo>
                    <a:pt x="3294" y="0"/>
                  </a:moveTo>
                  <a:lnTo>
                    <a:pt x="3294" y="728"/>
                  </a:lnTo>
                  <a:lnTo>
                    <a:pt x="0" y="728"/>
                  </a:lnTo>
                  <a:lnTo>
                    <a:pt x="0" y="1995"/>
                  </a:lnTo>
                  <a:lnTo>
                    <a:pt x="3294" y="1995"/>
                  </a:lnTo>
                  <a:lnTo>
                    <a:pt x="3294" y="2787"/>
                  </a:lnTo>
                  <a:lnTo>
                    <a:pt x="5700" y="1393"/>
                  </a:lnTo>
                  <a:lnTo>
                    <a:pt x="329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74;p37">
              <a:extLst>
                <a:ext uri="{FF2B5EF4-FFF2-40B4-BE49-F238E27FC236}">
                  <a16:creationId xmlns:a16="http://schemas.microsoft.com/office/drawing/2014/main" id="{D758E4F3-7615-4389-9C07-17B460E266E6}"/>
                </a:ext>
              </a:extLst>
            </p:cNvPr>
            <p:cNvSpPr/>
            <p:nvPr/>
          </p:nvSpPr>
          <p:spPr>
            <a:xfrm>
              <a:off x="8291262" y="3647887"/>
              <a:ext cx="87641" cy="87641"/>
            </a:xfrm>
            <a:custGeom>
              <a:avLst/>
              <a:gdLst/>
              <a:ahLst/>
              <a:cxnLst/>
              <a:rect l="l" t="t" r="r" b="b"/>
              <a:pathLst>
                <a:path w="2756" h="2756" extrusionOk="0">
                  <a:moveTo>
                    <a:pt x="1362" y="1"/>
                  </a:moveTo>
                  <a:cubicBezTo>
                    <a:pt x="602" y="1"/>
                    <a:pt x="1" y="634"/>
                    <a:pt x="1" y="1394"/>
                  </a:cubicBezTo>
                  <a:cubicBezTo>
                    <a:pt x="1" y="2154"/>
                    <a:pt x="602" y="2756"/>
                    <a:pt x="1362" y="2756"/>
                  </a:cubicBezTo>
                  <a:cubicBezTo>
                    <a:pt x="2122" y="2756"/>
                    <a:pt x="2756" y="2154"/>
                    <a:pt x="2756" y="1394"/>
                  </a:cubicBezTo>
                  <a:cubicBezTo>
                    <a:pt x="2756" y="634"/>
                    <a:pt x="2122" y="1"/>
                    <a:pt x="136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75;p37">
              <a:extLst>
                <a:ext uri="{FF2B5EF4-FFF2-40B4-BE49-F238E27FC236}">
                  <a16:creationId xmlns:a16="http://schemas.microsoft.com/office/drawing/2014/main" id="{0ED9B730-AE99-44B6-BBAD-D706F27A4EC5}"/>
                </a:ext>
              </a:extLst>
            </p:cNvPr>
            <p:cNvSpPr/>
            <p:nvPr/>
          </p:nvSpPr>
          <p:spPr>
            <a:xfrm>
              <a:off x="8284203" y="3647887"/>
              <a:ext cx="87673" cy="87641"/>
            </a:xfrm>
            <a:custGeom>
              <a:avLst/>
              <a:gdLst/>
              <a:ahLst/>
              <a:cxnLst/>
              <a:rect l="l" t="t" r="r" b="b"/>
              <a:pathLst>
                <a:path w="2757" h="2756" extrusionOk="0">
                  <a:moveTo>
                    <a:pt x="1394" y="1"/>
                  </a:moveTo>
                  <a:cubicBezTo>
                    <a:pt x="634" y="1"/>
                    <a:pt x="1" y="634"/>
                    <a:pt x="1" y="1394"/>
                  </a:cubicBezTo>
                  <a:cubicBezTo>
                    <a:pt x="1" y="2154"/>
                    <a:pt x="634" y="2756"/>
                    <a:pt x="1394" y="2756"/>
                  </a:cubicBezTo>
                  <a:cubicBezTo>
                    <a:pt x="2154" y="2756"/>
                    <a:pt x="2756" y="2154"/>
                    <a:pt x="2756" y="1394"/>
                  </a:cubicBezTo>
                  <a:cubicBezTo>
                    <a:pt x="2756" y="634"/>
                    <a:pt x="2154" y="1"/>
                    <a:pt x="1394" y="1"/>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76;p37">
              <a:extLst>
                <a:ext uri="{FF2B5EF4-FFF2-40B4-BE49-F238E27FC236}">
                  <a16:creationId xmlns:a16="http://schemas.microsoft.com/office/drawing/2014/main" id="{EF9673B7-E5C9-4EEC-A655-3BCB0E9501AD}"/>
                </a:ext>
              </a:extLst>
            </p:cNvPr>
            <p:cNvSpPr/>
            <p:nvPr/>
          </p:nvSpPr>
          <p:spPr>
            <a:xfrm>
              <a:off x="8290245" y="3653929"/>
              <a:ext cx="76574" cy="76574"/>
            </a:xfrm>
            <a:custGeom>
              <a:avLst/>
              <a:gdLst/>
              <a:ahLst/>
              <a:cxnLst/>
              <a:rect l="l" t="t" r="r" b="b"/>
              <a:pathLst>
                <a:path w="2408" h="2408" extrusionOk="0">
                  <a:moveTo>
                    <a:pt x="1204" y="1"/>
                  </a:moveTo>
                  <a:cubicBezTo>
                    <a:pt x="539" y="1"/>
                    <a:pt x="1" y="539"/>
                    <a:pt x="1" y="1204"/>
                  </a:cubicBezTo>
                  <a:cubicBezTo>
                    <a:pt x="1" y="1869"/>
                    <a:pt x="539" y="2408"/>
                    <a:pt x="1204" y="2408"/>
                  </a:cubicBezTo>
                  <a:cubicBezTo>
                    <a:pt x="1869" y="2408"/>
                    <a:pt x="2408" y="1869"/>
                    <a:pt x="2408" y="1204"/>
                  </a:cubicBezTo>
                  <a:cubicBezTo>
                    <a:pt x="2408"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77;p37">
              <a:extLst>
                <a:ext uri="{FF2B5EF4-FFF2-40B4-BE49-F238E27FC236}">
                  <a16:creationId xmlns:a16="http://schemas.microsoft.com/office/drawing/2014/main" id="{E79E66F9-BE3C-437A-9C9E-856F9623B315}"/>
                </a:ext>
              </a:extLst>
            </p:cNvPr>
            <p:cNvSpPr/>
            <p:nvPr/>
          </p:nvSpPr>
          <p:spPr>
            <a:xfrm>
              <a:off x="8340616" y="3633799"/>
              <a:ext cx="87641" cy="87641"/>
            </a:xfrm>
            <a:custGeom>
              <a:avLst/>
              <a:gdLst/>
              <a:ahLst/>
              <a:cxnLst/>
              <a:rect l="l" t="t" r="r" b="b"/>
              <a:pathLst>
                <a:path w="2756" h="2756" extrusionOk="0">
                  <a:moveTo>
                    <a:pt x="1362" y="0"/>
                  </a:moveTo>
                  <a:cubicBezTo>
                    <a:pt x="602" y="0"/>
                    <a:pt x="0" y="634"/>
                    <a:pt x="0" y="1394"/>
                  </a:cubicBezTo>
                  <a:cubicBezTo>
                    <a:pt x="0" y="2154"/>
                    <a:pt x="602" y="2756"/>
                    <a:pt x="1362" y="2756"/>
                  </a:cubicBezTo>
                  <a:cubicBezTo>
                    <a:pt x="2122" y="2756"/>
                    <a:pt x="2756" y="2154"/>
                    <a:pt x="2756" y="1394"/>
                  </a:cubicBezTo>
                  <a:cubicBezTo>
                    <a:pt x="2756" y="634"/>
                    <a:pt x="2122" y="0"/>
                    <a:pt x="136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78;p37">
              <a:extLst>
                <a:ext uri="{FF2B5EF4-FFF2-40B4-BE49-F238E27FC236}">
                  <a16:creationId xmlns:a16="http://schemas.microsoft.com/office/drawing/2014/main" id="{06D11469-759F-4B8B-A219-09CE3FAF564C}"/>
                </a:ext>
              </a:extLst>
            </p:cNvPr>
            <p:cNvSpPr/>
            <p:nvPr/>
          </p:nvSpPr>
          <p:spPr>
            <a:xfrm>
              <a:off x="8333556" y="3633799"/>
              <a:ext cx="87641" cy="87641"/>
            </a:xfrm>
            <a:custGeom>
              <a:avLst/>
              <a:gdLst/>
              <a:ahLst/>
              <a:cxnLst/>
              <a:rect l="l" t="t" r="r" b="b"/>
              <a:pathLst>
                <a:path w="2756" h="2756" extrusionOk="0">
                  <a:moveTo>
                    <a:pt x="1394" y="0"/>
                  </a:moveTo>
                  <a:cubicBezTo>
                    <a:pt x="602" y="0"/>
                    <a:pt x="1" y="634"/>
                    <a:pt x="1" y="1394"/>
                  </a:cubicBezTo>
                  <a:cubicBezTo>
                    <a:pt x="1" y="2154"/>
                    <a:pt x="602" y="2756"/>
                    <a:pt x="1394" y="2756"/>
                  </a:cubicBezTo>
                  <a:cubicBezTo>
                    <a:pt x="2154" y="2756"/>
                    <a:pt x="2756" y="2154"/>
                    <a:pt x="2756" y="1394"/>
                  </a:cubicBezTo>
                  <a:cubicBezTo>
                    <a:pt x="2756" y="634"/>
                    <a:pt x="2154" y="0"/>
                    <a:pt x="1394" y="0"/>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79;p37">
              <a:extLst>
                <a:ext uri="{FF2B5EF4-FFF2-40B4-BE49-F238E27FC236}">
                  <a16:creationId xmlns:a16="http://schemas.microsoft.com/office/drawing/2014/main" id="{86CD25E7-68EF-47CB-AE42-CB57BD1B4AC2}"/>
                </a:ext>
              </a:extLst>
            </p:cNvPr>
            <p:cNvSpPr/>
            <p:nvPr/>
          </p:nvSpPr>
          <p:spPr>
            <a:xfrm>
              <a:off x="8338581" y="3734510"/>
              <a:ext cx="77592" cy="76574"/>
            </a:xfrm>
            <a:custGeom>
              <a:avLst/>
              <a:gdLst/>
              <a:ahLst/>
              <a:cxnLst/>
              <a:rect l="l" t="t" r="r" b="b"/>
              <a:pathLst>
                <a:path w="2440" h="2408" extrusionOk="0">
                  <a:moveTo>
                    <a:pt x="1236" y="0"/>
                  </a:moveTo>
                  <a:cubicBezTo>
                    <a:pt x="539" y="0"/>
                    <a:pt x="1" y="539"/>
                    <a:pt x="1" y="1204"/>
                  </a:cubicBezTo>
                  <a:cubicBezTo>
                    <a:pt x="1" y="1869"/>
                    <a:pt x="539" y="2407"/>
                    <a:pt x="1236" y="2407"/>
                  </a:cubicBezTo>
                  <a:cubicBezTo>
                    <a:pt x="1901" y="2407"/>
                    <a:pt x="2439" y="1869"/>
                    <a:pt x="2439" y="1204"/>
                  </a:cubicBezTo>
                  <a:cubicBezTo>
                    <a:pt x="2439" y="539"/>
                    <a:pt x="1901" y="0"/>
                    <a:pt x="12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7268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04E7B3-1338-449E-BD42-AB9BF05A9F7E}"/>
              </a:ext>
            </a:extLst>
          </p:cNvPr>
          <p:cNvSpPr>
            <a:spLocks noGrp="1"/>
          </p:cNvSpPr>
          <p:nvPr>
            <p:ph type="body" idx="1"/>
          </p:nvPr>
        </p:nvSpPr>
        <p:spPr/>
        <p:txBody>
          <a:bodyPr/>
          <a:lstStyle/>
          <a:p>
            <a:endParaRPr lang="en-US"/>
          </a:p>
        </p:txBody>
      </p:sp>
      <p:sp>
        <p:nvSpPr>
          <p:cNvPr id="5" name="TextBox 4">
            <a:extLst>
              <a:ext uri="{FF2B5EF4-FFF2-40B4-BE49-F238E27FC236}">
                <a16:creationId xmlns:a16="http://schemas.microsoft.com/office/drawing/2014/main" id="{2264153A-D584-421E-8E9B-4A0635E2D23F}"/>
              </a:ext>
            </a:extLst>
          </p:cNvPr>
          <p:cNvSpPr txBox="1"/>
          <p:nvPr/>
        </p:nvSpPr>
        <p:spPr>
          <a:xfrm>
            <a:off x="2215271" y="430892"/>
            <a:ext cx="5469910" cy="3323987"/>
          </a:xfrm>
          <a:prstGeom prst="rect">
            <a:avLst/>
          </a:prstGeom>
          <a:solidFill>
            <a:srgbClr val="00B0F0"/>
          </a:solidFill>
          <a:ln>
            <a:solidFill>
              <a:srgbClr val="7030A0"/>
            </a:solidFill>
          </a:ln>
          <a:effectLst>
            <a:softEdge rad="165100"/>
          </a:effectLst>
        </p:spPr>
        <p:txBody>
          <a:bodyPr wrap="square" rtlCol="0">
            <a:spAutoFit/>
          </a:bodyPr>
          <a:lstStyle/>
          <a:p>
            <a:pPr algn="r" rtl="1">
              <a:buFont typeface="+mj-lt"/>
              <a:buAutoNum type="arabicPeriod"/>
            </a:pPr>
            <a:r>
              <a:rPr lang="ar-SA" dirty="0">
                <a:cs typeface="B Nazanin" panose="00000400000000000000" pitchFamily="2" charset="-78"/>
              </a:rPr>
              <a:t>روش </a:t>
            </a:r>
            <a:r>
              <a:rPr lang="en-US" dirty="0">
                <a:cs typeface="B Nazanin" panose="00000400000000000000" pitchFamily="2" charset="-78"/>
              </a:rPr>
              <a:t>BOW (Bag of Words):</a:t>
            </a:r>
            <a:br>
              <a:rPr lang="en-US" dirty="0">
                <a:cs typeface="B Nazanin" panose="00000400000000000000" pitchFamily="2" charset="-78"/>
              </a:rPr>
            </a:br>
            <a:r>
              <a:rPr lang="ar-SA" dirty="0">
                <a:cs typeface="B Nazanin" panose="00000400000000000000" pitchFamily="2" charset="-78"/>
              </a:rPr>
              <a:t>در این روش که به نام "کیسه کلمات" شناخته می‌شود، داده‌ها بر اساس تعداد تکرار کلمات در متن دسته‌بندی می‌شوند. این روش مشابه وان-هات انکدینگ است؛ با این تفاوت که تعداد دفعات تکرار هر کلمه در متن یا پیکره را به‌عنوان ویژگی در نظر می‌گیرد. در این حالت، سایر کلمات یا ویژگی‌هایی که در متن وجود ندارند، مقدار صفر می‌گیرند. این روش ساده و قابل‌فهم است، اما نمی‌تواند اطلاعات معنایی و ترتیب کلمات را در نظر بگیرد.</a:t>
            </a:r>
          </a:p>
          <a:p>
            <a:pPr algn="r" rtl="1">
              <a:buFont typeface="+mj-lt"/>
              <a:buAutoNum type="arabicPeriod"/>
            </a:pPr>
            <a:r>
              <a:rPr lang="ar-SA" dirty="0">
                <a:cs typeface="B Nazanin" panose="00000400000000000000" pitchFamily="2" charset="-78"/>
              </a:rPr>
              <a:t>روش </a:t>
            </a:r>
            <a:r>
              <a:rPr lang="en-US" dirty="0">
                <a:cs typeface="B Nazanin" panose="00000400000000000000" pitchFamily="2" charset="-78"/>
              </a:rPr>
              <a:t>TF-IDF (Term Frequency-Inverse Document Frequency):</a:t>
            </a:r>
            <a:br>
              <a:rPr lang="en-US" dirty="0">
                <a:cs typeface="B Nazanin" panose="00000400000000000000" pitchFamily="2" charset="-78"/>
              </a:rPr>
            </a:br>
            <a:r>
              <a:rPr lang="ar-SA" dirty="0">
                <a:cs typeface="B Nazanin" panose="00000400000000000000" pitchFamily="2" charset="-78"/>
              </a:rPr>
              <a:t>این روش پیشرفته‌تر است و برای تخصیص اهمیت به کلمات از دو معیار استفاده می‌کند:</a:t>
            </a:r>
          </a:p>
          <a:p>
            <a:pPr algn="r" rtl="1">
              <a:buFont typeface="+mj-lt"/>
              <a:buAutoNum type="arabicPeriod"/>
            </a:pPr>
            <a:r>
              <a:rPr lang="en-US" dirty="0">
                <a:cs typeface="B Nazanin" panose="00000400000000000000" pitchFamily="2" charset="-78"/>
              </a:rPr>
              <a:t>TF (</a:t>
            </a:r>
            <a:r>
              <a:rPr lang="ar-SA" dirty="0">
                <a:cs typeface="B Nazanin" panose="00000400000000000000" pitchFamily="2" charset="-78"/>
              </a:rPr>
              <a:t>تعداد دفعات تکرار): تعداد تکرار هر کلمه در یک سند خاص.</a:t>
            </a:r>
          </a:p>
          <a:p>
            <a:pPr algn="r" rtl="1">
              <a:buFont typeface="+mj-lt"/>
              <a:buAutoNum type="arabicPeriod"/>
            </a:pPr>
            <a:r>
              <a:rPr lang="en-US" dirty="0">
                <a:cs typeface="B Nazanin" panose="00000400000000000000" pitchFamily="2" charset="-78"/>
              </a:rPr>
              <a:t>IDF (</a:t>
            </a:r>
            <a:r>
              <a:rPr lang="ar-SA" dirty="0">
                <a:cs typeface="B Nazanin" panose="00000400000000000000" pitchFamily="2" charset="-78"/>
              </a:rPr>
              <a:t>معکوس فراوانی سند): مقدار معکوس تعداد سندهایی که کلمه در آن‌ها ظاهر شده است.</a:t>
            </a:r>
            <a:br>
              <a:rPr lang="ar-SA" dirty="0">
                <a:cs typeface="B Nazanin" panose="00000400000000000000" pitchFamily="2" charset="-78"/>
              </a:rPr>
            </a:br>
            <a:r>
              <a:rPr lang="en-US" dirty="0">
                <a:cs typeface="B Nazanin" panose="00000400000000000000" pitchFamily="2" charset="-78"/>
              </a:rPr>
              <a:t>TF-IDF </a:t>
            </a:r>
            <a:r>
              <a:rPr lang="ar-SA" dirty="0">
                <a:cs typeface="B Nazanin" panose="00000400000000000000" pitchFamily="2" charset="-78"/>
              </a:rPr>
              <a:t>اهمیت بیشتری به کلماتی می‌دهد که در یک سند خاص پرکاربرد هستند اما در کل مجموعه اسناد کمتر تکرار شده‌اند. به این ترتیب، کلماتی که بار معنایی بیشتری دارند، وزن بیشتری می‌گیرند.</a:t>
            </a:r>
          </a:p>
          <a:p>
            <a:pPr algn="r" rtl="1">
              <a:buFont typeface="+mj-lt"/>
              <a:buAutoNum type="arabicPeriod"/>
            </a:pPr>
            <a:r>
              <a:rPr lang="ar-SA" dirty="0">
                <a:cs typeface="B Nazanin" panose="00000400000000000000" pitchFamily="2" charset="-78"/>
              </a:rPr>
              <a:t>این دو روش به ما کمک می‌کنند تا داده‌ها را به‌صورت وکتورهایی که حاوی اطلاعات مرتبط هستند، به مدل وارد کنیم و عملکرد آن را بهبود دهیم.</a:t>
            </a:r>
          </a:p>
        </p:txBody>
      </p:sp>
      <p:sp>
        <p:nvSpPr>
          <p:cNvPr id="6" name="Google Shape;5134;p42">
            <a:extLst>
              <a:ext uri="{FF2B5EF4-FFF2-40B4-BE49-F238E27FC236}">
                <a16:creationId xmlns:a16="http://schemas.microsoft.com/office/drawing/2014/main" id="{AEEE6D96-CC0E-435B-8606-48AF15E90B4E}"/>
              </a:ext>
            </a:extLst>
          </p:cNvPr>
          <p:cNvSpPr/>
          <p:nvPr/>
        </p:nvSpPr>
        <p:spPr>
          <a:xfrm>
            <a:off x="645145" y="1367857"/>
            <a:ext cx="1506468" cy="1180562"/>
          </a:xfrm>
          <a:custGeom>
            <a:avLst/>
            <a:gdLst/>
            <a:ahLst/>
            <a:cxnLst/>
            <a:rect l="l" t="t" r="r" b="b"/>
            <a:pathLst>
              <a:path w="44939" h="35217" extrusionOk="0">
                <a:moveTo>
                  <a:pt x="1679" y="0"/>
                </a:moveTo>
                <a:cubicBezTo>
                  <a:pt x="760" y="0"/>
                  <a:pt x="0" y="760"/>
                  <a:pt x="0" y="1679"/>
                </a:cubicBezTo>
                <a:lnTo>
                  <a:pt x="0" y="33538"/>
                </a:lnTo>
                <a:cubicBezTo>
                  <a:pt x="0" y="34456"/>
                  <a:pt x="728" y="35216"/>
                  <a:pt x="1679" y="35216"/>
                </a:cubicBezTo>
                <a:lnTo>
                  <a:pt x="43260" y="35216"/>
                </a:lnTo>
                <a:cubicBezTo>
                  <a:pt x="44178" y="35216"/>
                  <a:pt x="44939" y="34456"/>
                  <a:pt x="44939" y="33538"/>
                </a:cubicBezTo>
                <a:lnTo>
                  <a:pt x="44939" y="1679"/>
                </a:lnTo>
                <a:cubicBezTo>
                  <a:pt x="44939" y="760"/>
                  <a:pt x="44178" y="0"/>
                  <a:pt x="432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35;p42">
            <a:extLst>
              <a:ext uri="{FF2B5EF4-FFF2-40B4-BE49-F238E27FC236}">
                <a16:creationId xmlns:a16="http://schemas.microsoft.com/office/drawing/2014/main" id="{DFA75F63-33C0-4E46-9105-4C175132A55D}"/>
              </a:ext>
            </a:extLst>
          </p:cNvPr>
          <p:cNvSpPr/>
          <p:nvPr/>
        </p:nvSpPr>
        <p:spPr>
          <a:xfrm>
            <a:off x="753423" y="1464469"/>
            <a:ext cx="1289912" cy="989450"/>
          </a:xfrm>
          <a:custGeom>
            <a:avLst/>
            <a:gdLst/>
            <a:ahLst/>
            <a:cxnLst/>
            <a:rect l="l" t="t" r="r" b="b"/>
            <a:pathLst>
              <a:path w="38479" h="29516" extrusionOk="0">
                <a:moveTo>
                  <a:pt x="1805" y="0"/>
                </a:moveTo>
                <a:cubicBezTo>
                  <a:pt x="887" y="0"/>
                  <a:pt x="0" y="634"/>
                  <a:pt x="0" y="1520"/>
                </a:cubicBezTo>
                <a:lnTo>
                  <a:pt x="0" y="27805"/>
                </a:lnTo>
                <a:cubicBezTo>
                  <a:pt x="0" y="28724"/>
                  <a:pt x="887" y="29516"/>
                  <a:pt x="1805" y="29516"/>
                </a:cubicBezTo>
                <a:lnTo>
                  <a:pt x="36800" y="29516"/>
                </a:lnTo>
                <a:cubicBezTo>
                  <a:pt x="37718" y="29516"/>
                  <a:pt x="38478" y="28724"/>
                  <a:pt x="38478" y="27805"/>
                </a:cubicBezTo>
                <a:lnTo>
                  <a:pt x="38478" y="1520"/>
                </a:lnTo>
                <a:cubicBezTo>
                  <a:pt x="38478" y="634"/>
                  <a:pt x="37718" y="0"/>
                  <a:pt x="3680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136;p42">
            <a:extLst>
              <a:ext uri="{FF2B5EF4-FFF2-40B4-BE49-F238E27FC236}">
                <a16:creationId xmlns:a16="http://schemas.microsoft.com/office/drawing/2014/main" id="{E7F0FACF-6ED3-436C-8016-49706D774E59}"/>
              </a:ext>
            </a:extLst>
          </p:cNvPr>
          <p:cNvSpPr/>
          <p:nvPr/>
        </p:nvSpPr>
        <p:spPr>
          <a:xfrm>
            <a:off x="753423" y="1469765"/>
            <a:ext cx="1271844" cy="978857"/>
          </a:xfrm>
          <a:custGeom>
            <a:avLst/>
            <a:gdLst/>
            <a:ahLst/>
            <a:cxnLst/>
            <a:rect l="l" t="t" r="r" b="b"/>
            <a:pathLst>
              <a:path w="37940" h="29200" extrusionOk="0">
                <a:moveTo>
                  <a:pt x="697" y="0"/>
                </a:moveTo>
                <a:cubicBezTo>
                  <a:pt x="285" y="286"/>
                  <a:pt x="0" y="697"/>
                  <a:pt x="0" y="1204"/>
                </a:cubicBezTo>
                <a:lnTo>
                  <a:pt x="0" y="27489"/>
                </a:lnTo>
                <a:cubicBezTo>
                  <a:pt x="0" y="28407"/>
                  <a:pt x="887" y="29199"/>
                  <a:pt x="1805" y="29199"/>
                </a:cubicBezTo>
                <a:lnTo>
                  <a:pt x="36800" y="29199"/>
                </a:lnTo>
                <a:cubicBezTo>
                  <a:pt x="37243" y="29199"/>
                  <a:pt x="37623" y="29009"/>
                  <a:pt x="37940" y="28724"/>
                </a:cubicBezTo>
                <a:lnTo>
                  <a:pt x="697"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37;p42">
            <a:extLst>
              <a:ext uri="{FF2B5EF4-FFF2-40B4-BE49-F238E27FC236}">
                <a16:creationId xmlns:a16="http://schemas.microsoft.com/office/drawing/2014/main" id="{80BC3C2B-1BA7-4E91-8442-2207820D3A3D}"/>
              </a:ext>
            </a:extLst>
          </p:cNvPr>
          <p:cNvSpPr/>
          <p:nvPr/>
        </p:nvSpPr>
        <p:spPr>
          <a:xfrm>
            <a:off x="478471" y="2399746"/>
            <a:ext cx="1868477" cy="172004"/>
          </a:xfrm>
          <a:custGeom>
            <a:avLst/>
            <a:gdLst/>
            <a:ahLst/>
            <a:cxnLst/>
            <a:rect l="l" t="t" r="r" b="b"/>
            <a:pathLst>
              <a:path w="55738" h="5131" extrusionOk="0">
                <a:moveTo>
                  <a:pt x="0" y="0"/>
                </a:moveTo>
                <a:cubicBezTo>
                  <a:pt x="0" y="4972"/>
                  <a:pt x="5067" y="5131"/>
                  <a:pt x="5067" y="5131"/>
                </a:cubicBezTo>
                <a:lnTo>
                  <a:pt x="50639" y="5131"/>
                </a:lnTo>
                <a:cubicBezTo>
                  <a:pt x="50639" y="5131"/>
                  <a:pt x="55738" y="4972"/>
                  <a:pt x="5573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134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P spid="6"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591862-8618-4876-A8DD-B49EC636B42F}"/>
              </a:ext>
            </a:extLst>
          </p:cNvPr>
          <p:cNvSpPr>
            <a:spLocks noGrp="1"/>
          </p:cNvSpPr>
          <p:nvPr>
            <p:ph type="body" idx="1"/>
          </p:nvPr>
        </p:nvSpPr>
        <p:spPr/>
        <p:txBody>
          <a:bodyPr/>
          <a:lstStyle/>
          <a:p>
            <a:endParaRPr lang="en-US"/>
          </a:p>
        </p:txBody>
      </p:sp>
      <p:pic>
        <p:nvPicPr>
          <p:cNvPr id="2050" name="Picture 2" descr="4 — Bag of Words Model in NLP. In this article, we will cover the Bag… | by  Aysel Aydin | Medium">
            <a:extLst>
              <a:ext uri="{FF2B5EF4-FFF2-40B4-BE49-F238E27FC236}">
                <a16:creationId xmlns:a16="http://schemas.microsoft.com/office/drawing/2014/main" id="{93E3B9FA-6FE9-46BA-A478-D1476CAF4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733425"/>
            <a:ext cx="5856741" cy="25315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28BA6F-368B-41A3-822F-6A965917F696}"/>
              </a:ext>
            </a:extLst>
          </p:cNvPr>
          <p:cNvSpPr txBox="1"/>
          <p:nvPr/>
        </p:nvSpPr>
        <p:spPr>
          <a:xfrm>
            <a:off x="2215271" y="430892"/>
            <a:ext cx="5469910" cy="307777"/>
          </a:xfrm>
          <a:prstGeom prst="rect">
            <a:avLst/>
          </a:prstGeom>
          <a:solidFill>
            <a:srgbClr val="00B0F0"/>
          </a:solidFill>
          <a:ln>
            <a:solidFill>
              <a:srgbClr val="7030A0"/>
            </a:solidFill>
          </a:ln>
          <a:effectLst>
            <a:softEdge rad="165100"/>
          </a:effectLst>
        </p:spPr>
        <p:txBody>
          <a:bodyPr wrap="square" rtlCol="0">
            <a:spAutoFit/>
          </a:bodyPr>
          <a:lstStyle/>
          <a:p>
            <a:pPr algn="r" rtl="1"/>
            <a:r>
              <a:rPr lang="fa-IR" dirty="0">
                <a:cs typeface="B Nazanin" panose="00000400000000000000" pitchFamily="2" charset="-78"/>
              </a:rPr>
              <a:t>در اینجا مثالی از </a:t>
            </a:r>
            <a:r>
              <a:rPr lang="en-US" dirty="0">
                <a:cs typeface="B Nazanin" panose="00000400000000000000" pitchFamily="2" charset="-78"/>
              </a:rPr>
              <a:t>BOW</a:t>
            </a:r>
            <a:r>
              <a:rPr lang="fa-IR" dirty="0">
                <a:cs typeface="B Nazanin" panose="00000400000000000000" pitchFamily="2" charset="-78"/>
              </a:rPr>
              <a:t> </a:t>
            </a:r>
            <a:r>
              <a:rPr lang="fa-IR" dirty="0" err="1">
                <a:cs typeface="B Nazanin" panose="00000400000000000000" pitchFamily="2" charset="-78"/>
              </a:rPr>
              <a:t>اورده</a:t>
            </a:r>
            <a:r>
              <a:rPr lang="fa-IR" dirty="0">
                <a:cs typeface="B Nazanin" panose="00000400000000000000" pitchFamily="2" charset="-78"/>
              </a:rPr>
              <a:t> شده است</a:t>
            </a:r>
            <a:endParaRPr lang="ar-SA" dirty="0">
              <a:cs typeface="B Nazanin" panose="00000400000000000000" pitchFamily="2" charset="-78"/>
            </a:endParaRPr>
          </a:p>
        </p:txBody>
      </p:sp>
      <p:sp>
        <p:nvSpPr>
          <p:cNvPr id="5" name="TextBox 4">
            <a:extLst>
              <a:ext uri="{FF2B5EF4-FFF2-40B4-BE49-F238E27FC236}">
                <a16:creationId xmlns:a16="http://schemas.microsoft.com/office/drawing/2014/main" id="{0AA30B35-C573-4472-92D8-9277FF28F76A}"/>
              </a:ext>
            </a:extLst>
          </p:cNvPr>
          <p:cNvSpPr txBox="1"/>
          <p:nvPr/>
        </p:nvSpPr>
        <p:spPr>
          <a:xfrm>
            <a:off x="2440243" y="3645806"/>
            <a:ext cx="5469910" cy="523220"/>
          </a:xfrm>
          <a:prstGeom prst="rect">
            <a:avLst/>
          </a:prstGeom>
          <a:solidFill>
            <a:srgbClr val="00B0F0"/>
          </a:solidFill>
          <a:ln>
            <a:solidFill>
              <a:srgbClr val="7030A0"/>
            </a:solidFill>
          </a:ln>
          <a:effectLst>
            <a:softEdge rad="165100"/>
          </a:effectLst>
        </p:spPr>
        <p:txBody>
          <a:bodyPr wrap="square" rtlCol="0">
            <a:spAutoFit/>
          </a:bodyPr>
          <a:lstStyle/>
          <a:p>
            <a:pPr algn="r" rtl="1"/>
            <a:r>
              <a:rPr lang="fa-IR" dirty="0">
                <a:cs typeface="B Nazanin" panose="00000400000000000000" pitchFamily="2" charset="-78"/>
              </a:rPr>
              <a:t>ابتدا یک جدول </a:t>
            </a:r>
            <a:r>
              <a:rPr lang="en-US" dirty="0">
                <a:cs typeface="B Nazanin" panose="00000400000000000000" pitchFamily="2" charset="-78"/>
              </a:rPr>
              <a:t>LUT</a:t>
            </a:r>
            <a:r>
              <a:rPr lang="fa-IR" dirty="0">
                <a:cs typeface="B Nazanin" panose="00000400000000000000" pitchFamily="2" charset="-78"/>
              </a:rPr>
              <a:t> لوک </a:t>
            </a:r>
            <a:r>
              <a:rPr lang="fa-IR" dirty="0" err="1">
                <a:cs typeface="B Nazanin" panose="00000400000000000000" pitchFamily="2" charset="-78"/>
              </a:rPr>
              <a:t>اپ</a:t>
            </a:r>
            <a:r>
              <a:rPr lang="fa-IR" dirty="0">
                <a:cs typeface="B Nazanin" panose="00000400000000000000" pitchFamily="2" charset="-78"/>
              </a:rPr>
              <a:t> </a:t>
            </a:r>
            <a:r>
              <a:rPr lang="fa-IR" dirty="0" err="1">
                <a:cs typeface="B Nazanin" panose="00000400000000000000" pitchFamily="2" charset="-78"/>
              </a:rPr>
              <a:t>تیبل</a:t>
            </a:r>
            <a:r>
              <a:rPr lang="fa-IR" dirty="0">
                <a:cs typeface="B Nazanin" panose="00000400000000000000" pitchFamily="2" charset="-78"/>
              </a:rPr>
              <a:t> ایجاد شده و </a:t>
            </a:r>
            <a:r>
              <a:rPr lang="fa-IR" dirty="0" err="1">
                <a:cs typeface="B Nazanin" panose="00000400000000000000" pitchFamily="2" charset="-78"/>
              </a:rPr>
              <a:t>هرداکیومنت</a:t>
            </a:r>
            <a:r>
              <a:rPr lang="fa-IR" dirty="0">
                <a:cs typeface="B Nazanin" panose="00000400000000000000" pitchFamily="2" charset="-78"/>
              </a:rPr>
              <a:t> تعداد </a:t>
            </a:r>
            <a:r>
              <a:rPr lang="fa-IR" dirty="0" err="1">
                <a:cs typeface="B Nazanin" panose="00000400000000000000" pitchFamily="2" charset="-78"/>
              </a:rPr>
              <a:t>تکرارش</a:t>
            </a:r>
            <a:r>
              <a:rPr lang="fa-IR" dirty="0">
                <a:cs typeface="B Nazanin" panose="00000400000000000000" pitchFamily="2" charset="-78"/>
              </a:rPr>
              <a:t> ذکر شده </a:t>
            </a:r>
            <a:r>
              <a:rPr lang="fa-IR" dirty="0" err="1">
                <a:cs typeface="B Nazanin" panose="00000400000000000000" pitchFamily="2" charset="-78"/>
              </a:rPr>
              <a:t>بعنوان</a:t>
            </a:r>
            <a:r>
              <a:rPr lang="fa-IR" dirty="0">
                <a:cs typeface="B Nazanin" panose="00000400000000000000" pitchFamily="2" charset="-78"/>
              </a:rPr>
              <a:t> مثال  در </a:t>
            </a:r>
            <a:r>
              <a:rPr lang="fa-IR" dirty="0" err="1">
                <a:cs typeface="B Nazanin" panose="00000400000000000000" pitchFamily="2" charset="-78"/>
              </a:rPr>
              <a:t>داکیومنت</a:t>
            </a:r>
            <a:r>
              <a:rPr lang="fa-IR" dirty="0">
                <a:cs typeface="B Nazanin" panose="00000400000000000000" pitchFamily="2" charset="-78"/>
              </a:rPr>
              <a:t> دوم کلمه </a:t>
            </a:r>
            <a:r>
              <a:rPr lang="fa-IR" dirty="0" err="1">
                <a:cs typeface="B Nazanin" panose="00000400000000000000" pitchFamily="2" charset="-78"/>
              </a:rPr>
              <a:t>کیوت</a:t>
            </a:r>
            <a:r>
              <a:rPr lang="fa-IR" dirty="0">
                <a:cs typeface="B Nazanin" panose="00000400000000000000" pitchFamily="2" charset="-78"/>
              </a:rPr>
              <a:t> 2 بار تکرار شده و کت یکبار</a:t>
            </a:r>
            <a:endParaRPr lang="ar-SA" dirty="0">
              <a:cs typeface="B Nazanin" panose="00000400000000000000" pitchFamily="2" charset="-78"/>
            </a:endParaRPr>
          </a:p>
        </p:txBody>
      </p:sp>
    </p:spTree>
    <p:extLst>
      <p:ext uri="{BB962C8B-B14F-4D97-AF65-F5344CB8AC3E}">
        <p14:creationId xmlns:p14="http://schemas.microsoft.com/office/powerpoint/2010/main" val="3860921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wheel(1)">
                                      <p:cBhvr>
                                        <p:cTn id="10" dur="2000"/>
                                        <p:tgtEl>
                                          <p:spTgt spid="205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9B82FE-6758-4BBF-B45F-699CEE67BCD7}"/>
              </a:ext>
            </a:extLst>
          </p:cNvPr>
          <p:cNvSpPr>
            <a:spLocks noGrp="1"/>
          </p:cNvSpPr>
          <p:nvPr>
            <p:ph type="body" idx="1"/>
          </p:nvPr>
        </p:nvSpPr>
        <p:spPr/>
        <p:txBody>
          <a:bodyPr/>
          <a:lstStyle/>
          <a:p>
            <a:endParaRPr lang="en-US"/>
          </a:p>
        </p:txBody>
      </p:sp>
      <p:sp>
        <p:nvSpPr>
          <p:cNvPr id="3" name="TextBox 2">
            <a:extLst>
              <a:ext uri="{FF2B5EF4-FFF2-40B4-BE49-F238E27FC236}">
                <a16:creationId xmlns:a16="http://schemas.microsoft.com/office/drawing/2014/main" id="{C2A0CC0B-294E-4D7D-81B8-489C4A0CDD10}"/>
              </a:ext>
            </a:extLst>
          </p:cNvPr>
          <p:cNvSpPr txBox="1"/>
          <p:nvPr/>
        </p:nvSpPr>
        <p:spPr>
          <a:xfrm>
            <a:off x="3129671" y="205921"/>
            <a:ext cx="5469910" cy="1815882"/>
          </a:xfrm>
          <a:prstGeom prst="rect">
            <a:avLst/>
          </a:prstGeom>
          <a:solidFill>
            <a:srgbClr val="00B0F0"/>
          </a:solidFill>
          <a:ln>
            <a:solidFill>
              <a:srgbClr val="7030A0"/>
            </a:solidFill>
          </a:ln>
          <a:effectLst>
            <a:softEdge rad="165100"/>
          </a:effectLst>
        </p:spPr>
        <p:txBody>
          <a:bodyPr wrap="square" rtlCol="0">
            <a:spAutoFit/>
          </a:bodyPr>
          <a:lstStyle/>
          <a:p>
            <a:pPr algn="r" rtl="1"/>
            <a:r>
              <a:rPr lang="en-US" dirty="0">
                <a:cs typeface="B Nazanin" panose="00000400000000000000" pitchFamily="2" charset="-78"/>
              </a:rPr>
              <a:t>TF-IDF (Term Frequency - Inverse Document Frequency) </a:t>
            </a:r>
            <a:r>
              <a:rPr lang="ar-SA" dirty="0">
                <a:cs typeface="B Nazanin" panose="00000400000000000000" pitchFamily="2" charset="-78"/>
              </a:rPr>
              <a:t>یک روش مرسوم در پردازش زبان طبیعی است که به ارزیابی اهمیت کلمات در اسناد مختلف می‌پردازد. این روش بر اساس این اصل کار می‌کند که کلمات موجود در یک سند خاص در صورتی اهمیت بیشتری دارند که هم در آن سند تکرار زیادی داشته باشند (</a:t>
            </a:r>
            <a:r>
              <a:rPr lang="en-US" dirty="0">
                <a:cs typeface="B Nazanin" panose="00000400000000000000" pitchFamily="2" charset="-78"/>
              </a:rPr>
              <a:t>TF) </a:t>
            </a:r>
            <a:r>
              <a:rPr lang="ar-SA" dirty="0">
                <a:cs typeface="B Nazanin" panose="00000400000000000000" pitchFamily="2" charset="-78"/>
              </a:rPr>
              <a:t>و هم در مجموعه اسناد دیگر کمتر دیده شوند (</a:t>
            </a:r>
            <a:r>
              <a:rPr lang="en-US" dirty="0">
                <a:cs typeface="B Nazanin" panose="00000400000000000000" pitchFamily="2" charset="-78"/>
              </a:rPr>
              <a:t>IDF). </a:t>
            </a:r>
            <a:r>
              <a:rPr lang="ar-SA" dirty="0">
                <a:cs typeface="B Nazanin" panose="00000400000000000000" pitchFamily="2" charset="-78"/>
              </a:rPr>
              <a:t>به عبارت دیگر، این روش علاوه بر توجه به فراوانی کلمات در یک سند، به نحوه توزیع آن‌ها در مجموعه اسناد (</a:t>
            </a:r>
            <a:r>
              <a:rPr lang="en-US" dirty="0">
                <a:cs typeface="B Nazanin" panose="00000400000000000000" pitchFamily="2" charset="-78"/>
              </a:rPr>
              <a:t>corpus) </a:t>
            </a:r>
            <a:r>
              <a:rPr lang="ar-SA" dirty="0">
                <a:cs typeface="B Nazanin" panose="00000400000000000000" pitchFamily="2" charset="-78"/>
              </a:rPr>
              <a:t>نیز اهمیت می‌دهد. بنابراین، </a:t>
            </a:r>
            <a:r>
              <a:rPr lang="en-US" dirty="0">
                <a:cs typeface="B Nazanin" panose="00000400000000000000" pitchFamily="2" charset="-78"/>
              </a:rPr>
              <a:t>TF-IDF </a:t>
            </a:r>
            <a:r>
              <a:rPr lang="ar-SA" dirty="0">
                <a:cs typeface="B Nazanin" panose="00000400000000000000" pitchFamily="2" charset="-78"/>
              </a:rPr>
              <a:t>به کلمات خاصی که در یک سند مهم هستند و در اسناد دیگر کمتر ظاهر می‌شوند، وزن بیشتری می‌دهد و این ویژگی آن را به ابزاری موثر در تحلیل متون و بازیابی اطلاعات تبدیل می‌کند</a:t>
            </a:r>
          </a:p>
        </p:txBody>
      </p:sp>
      <p:pic>
        <p:nvPicPr>
          <p:cNvPr id="3074" name="Picture 2" descr="Convert Text Documents to a TF-IDF Matrix with tfidfvectorizer - KDnuggets">
            <a:extLst>
              <a:ext uri="{FF2B5EF4-FFF2-40B4-BE49-F238E27FC236}">
                <a16:creationId xmlns:a16="http://schemas.microsoft.com/office/drawing/2014/main" id="{EA31CDF4-12A2-4136-BDA9-076787B1C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89" y="2021803"/>
            <a:ext cx="4249511" cy="28330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87E7A7-7248-444E-AA2A-AC4A5DD95BF0}"/>
              </a:ext>
            </a:extLst>
          </p:cNvPr>
          <p:cNvSpPr txBox="1"/>
          <p:nvPr/>
        </p:nvSpPr>
        <p:spPr>
          <a:xfrm>
            <a:off x="4857325" y="3063769"/>
            <a:ext cx="3456930" cy="523220"/>
          </a:xfrm>
          <a:prstGeom prst="rect">
            <a:avLst/>
          </a:prstGeom>
          <a:solidFill>
            <a:srgbClr val="00B0F0"/>
          </a:solidFill>
          <a:ln>
            <a:solidFill>
              <a:srgbClr val="7030A0"/>
            </a:solidFill>
          </a:ln>
          <a:effectLst>
            <a:softEdge rad="165100"/>
          </a:effectLst>
        </p:spPr>
        <p:txBody>
          <a:bodyPr wrap="square" rtlCol="0">
            <a:spAutoFit/>
          </a:bodyPr>
          <a:lstStyle/>
          <a:p>
            <a:pPr algn="r" rtl="1"/>
            <a:r>
              <a:rPr lang="fa-IR" dirty="0">
                <a:cs typeface="B Nazanin" panose="00000400000000000000" pitchFamily="2" charset="-78"/>
              </a:rPr>
              <a:t>ما از روش </a:t>
            </a:r>
            <a:r>
              <a:rPr lang="en-US" dirty="0" err="1">
                <a:cs typeface="B Nazanin" panose="00000400000000000000" pitchFamily="2" charset="-78"/>
              </a:rPr>
              <a:t>tf</a:t>
            </a:r>
            <a:r>
              <a:rPr lang="en-US" dirty="0">
                <a:cs typeface="B Nazanin" panose="00000400000000000000" pitchFamily="2" charset="-78"/>
              </a:rPr>
              <a:t> </a:t>
            </a:r>
            <a:r>
              <a:rPr lang="en-US" dirty="0" err="1">
                <a:cs typeface="B Nazanin" panose="00000400000000000000" pitchFamily="2" charset="-78"/>
              </a:rPr>
              <a:t>idf</a:t>
            </a:r>
            <a:r>
              <a:rPr lang="en-US" dirty="0">
                <a:cs typeface="B Nazanin" panose="00000400000000000000" pitchFamily="2" charset="-78"/>
              </a:rPr>
              <a:t> </a:t>
            </a:r>
            <a:r>
              <a:rPr lang="fa-IR" dirty="0">
                <a:cs typeface="B Nazanin" panose="00000400000000000000" pitchFamily="2" charset="-78"/>
              </a:rPr>
              <a:t> برای برداری کردن کلمات استفاده میکنیم چون به  جایگاه کلمات اهمیت بیشتری میده</a:t>
            </a:r>
            <a:endParaRPr lang="ar-SA" dirty="0">
              <a:cs typeface="B Nazanin" panose="00000400000000000000" pitchFamily="2" charset="-78"/>
            </a:endParaRPr>
          </a:p>
        </p:txBody>
      </p:sp>
    </p:spTree>
    <p:extLst>
      <p:ext uri="{BB962C8B-B14F-4D97-AF65-F5344CB8AC3E}">
        <p14:creationId xmlns:p14="http://schemas.microsoft.com/office/powerpoint/2010/main" val="3743014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par>
                                <p:cTn id="11" presetID="21" presetClass="entr" presetSubtype="1"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wheel(1)">
                                      <p:cBhvr>
                                        <p:cTn id="13" dur="2000"/>
                                        <p:tgtEl>
                                          <p:spTgt spid="307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9DE3F-0177-498D-B18F-7ABDFFBA9DCB}"/>
              </a:ext>
            </a:extLst>
          </p:cNvPr>
          <p:cNvPicPr/>
          <p:nvPr/>
        </p:nvPicPr>
        <p:blipFill>
          <a:blip r:embed="rId2"/>
          <a:stretch>
            <a:fillRect/>
          </a:stretch>
        </p:blipFill>
        <p:spPr>
          <a:xfrm>
            <a:off x="3580074" y="208800"/>
            <a:ext cx="1575125" cy="2305840"/>
          </a:xfrm>
          <a:prstGeom prst="rect">
            <a:avLst/>
          </a:prstGeom>
        </p:spPr>
      </p:pic>
      <p:sp>
        <p:nvSpPr>
          <p:cNvPr id="6" name="Rectangle 5">
            <a:extLst>
              <a:ext uri="{FF2B5EF4-FFF2-40B4-BE49-F238E27FC236}">
                <a16:creationId xmlns:a16="http://schemas.microsoft.com/office/drawing/2014/main" id="{8B9FEF51-04F4-4815-83EC-0150DE43689C}"/>
              </a:ext>
            </a:extLst>
          </p:cNvPr>
          <p:cNvSpPr/>
          <p:nvPr/>
        </p:nvSpPr>
        <p:spPr>
          <a:xfrm>
            <a:off x="1974474" y="2690960"/>
            <a:ext cx="5045526" cy="2305840"/>
          </a:xfrm>
          <a:prstGeom prst="rect">
            <a:avLst/>
          </a:prstGeom>
          <a:solidFill>
            <a:srgbClr val="2056AE"/>
          </a:solidFill>
          <a:ln>
            <a:solidFill>
              <a:srgbClr val="2056AE"/>
            </a:solid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rtl="1">
              <a:lnSpc>
                <a:spcPct val="200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Titr" panose="00000700000000000000" pitchFamily="2" charset="-78"/>
              </a:rPr>
              <a:t>نام استاد: دکتر نوا اسلامی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50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Titr" panose="00000700000000000000" pitchFamily="2" charset="-78"/>
              </a:rPr>
              <a:t>نام و نام خانوادگی گردآوران:</a:t>
            </a:r>
            <a:r>
              <a:rPr lang="fa-IR" sz="1800" kern="100" dirty="0">
                <a:effectLst/>
                <a:latin typeface="Calibri" panose="020F0502020204030204" pitchFamily="34" charset="0"/>
                <a:ea typeface="Calibri" panose="020F0502020204030204" pitchFamily="34" charset="0"/>
                <a:cs typeface="B Titr" panose="00000700000000000000" pitchFamily="2" charset="-78"/>
              </a:rPr>
              <a:t>احسان لک، رضا کزازی</a:t>
            </a:r>
          </a:p>
          <a:p>
            <a:pPr marL="0" marR="0" algn="ctr" rtl="1">
              <a:lnSpc>
                <a:spcPct val="150000"/>
              </a:lnSpc>
              <a:spcBef>
                <a:spcPts val="0"/>
              </a:spcBef>
              <a:spcAft>
                <a:spcPts val="800"/>
              </a:spcAft>
            </a:pPr>
            <a:r>
              <a:rPr lang="fa-IR" sz="1800" kern="100" dirty="0">
                <a:latin typeface="Calibri" panose="020F0502020204030204" pitchFamily="34" charset="0"/>
                <a:ea typeface="Calibri" panose="020F0502020204030204" pitchFamily="34" charset="0"/>
                <a:cs typeface="B Titr" panose="00000700000000000000" pitchFamily="2" charset="-78"/>
              </a:rPr>
              <a:t>موضوع: تحلیل احساسات</a:t>
            </a:r>
            <a:endParaRPr lang="fa-IR" sz="1800" kern="100" dirty="0">
              <a:effectLst/>
              <a:latin typeface="Calibri" panose="020F0502020204030204" pitchFamily="34" charset="0"/>
              <a:ea typeface="Calibri" panose="020F0502020204030204" pitchFamily="34" charset="0"/>
              <a:cs typeface="B Titr" panose="00000700000000000000" pitchFamily="2" charset="-78"/>
            </a:endParaRPr>
          </a:p>
          <a:p>
            <a:pPr marL="0" marR="0" algn="ctr" rtl="1">
              <a:lnSpc>
                <a:spcPct val="150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Titr" panose="00000700000000000000" pitchFamily="2" charset="-78"/>
              </a:rPr>
              <a:t> </a:t>
            </a:r>
            <a:endParaRPr lang="fa-IR" sz="1800" kern="100" dirty="0">
              <a:effectLst/>
              <a:latin typeface="Calibri" panose="020F0502020204030204" pitchFamily="34" charset="0"/>
              <a:ea typeface="Calibri" panose="020F0502020204030204" pitchFamily="34" charset="0"/>
              <a:cs typeface="B Titr" panose="00000700000000000000" pitchFamily="2" charset="-78"/>
            </a:endParaRPr>
          </a:p>
        </p:txBody>
      </p:sp>
      <p:sp>
        <p:nvSpPr>
          <p:cNvPr id="7" name="Oval 6">
            <a:extLst>
              <a:ext uri="{FF2B5EF4-FFF2-40B4-BE49-F238E27FC236}">
                <a16:creationId xmlns:a16="http://schemas.microsoft.com/office/drawing/2014/main" id="{3FF7C834-EA57-438E-B823-37FF09AB50B3}"/>
              </a:ext>
            </a:extLst>
          </p:cNvPr>
          <p:cNvSpPr/>
          <p:nvPr/>
        </p:nvSpPr>
        <p:spPr>
          <a:xfrm>
            <a:off x="86400" y="4176000"/>
            <a:ext cx="1022400" cy="967500"/>
          </a:xfrm>
          <a:prstGeom prst="ellipse">
            <a:avLst/>
          </a:prstGeom>
          <a:solidFill>
            <a:srgbClr val="8F9CD7"/>
          </a:solidFill>
          <a:ln>
            <a:solidFill>
              <a:srgbClr val="2056AE"/>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b="1" dirty="0">
                <a:solidFill>
                  <a:schemeClr val="tx1"/>
                </a:solidFill>
                <a:cs typeface="B Tawfig Outline" panose="00000400000000000000" pitchFamily="2" charset="-78"/>
              </a:rPr>
              <a:t>پاییز1403</a:t>
            </a:r>
            <a:endParaRPr lang="en-US" sz="1600" b="1" dirty="0">
              <a:solidFill>
                <a:schemeClr val="tx1"/>
              </a:solidFill>
              <a:cs typeface="B Tawfig Outline" panose="00000400000000000000" pitchFamily="2" charset="-78"/>
            </a:endParaRPr>
          </a:p>
        </p:txBody>
      </p:sp>
      <p:sp>
        <p:nvSpPr>
          <p:cNvPr id="12" name="Oval 11">
            <a:extLst>
              <a:ext uri="{FF2B5EF4-FFF2-40B4-BE49-F238E27FC236}">
                <a16:creationId xmlns:a16="http://schemas.microsoft.com/office/drawing/2014/main" id="{1CB5EBF0-0755-4549-94E7-54B4BD5615D8}"/>
              </a:ext>
            </a:extLst>
          </p:cNvPr>
          <p:cNvSpPr/>
          <p:nvPr/>
        </p:nvSpPr>
        <p:spPr>
          <a:xfrm>
            <a:off x="7711200" y="0"/>
            <a:ext cx="1375200" cy="1332000"/>
          </a:xfrm>
          <a:prstGeom prst="ellipse">
            <a:avLst/>
          </a:prstGeom>
          <a:solidFill>
            <a:srgbClr val="8F9CD7"/>
          </a:solidFill>
          <a:ln>
            <a:solidFill>
              <a:srgbClr val="2056AE"/>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b="1" dirty="0">
                <a:solidFill>
                  <a:schemeClr val="tx1"/>
                </a:solidFill>
                <a:cs typeface="B Nazanin Outline" panose="00000400000000000000" pitchFamily="2" charset="-78"/>
              </a:rPr>
              <a:t>پردازش زبان طبیعی</a:t>
            </a:r>
            <a:endParaRPr lang="en-US" sz="1600" b="1" dirty="0">
              <a:solidFill>
                <a:schemeClr val="tx1"/>
              </a:solidFill>
              <a:cs typeface="B Nazanin Outline" panose="00000400000000000000" pitchFamily="2" charset="-78"/>
            </a:endParaRPr>
          </a:p>
        </p:txBody>
      </p:sp>
    </p:spTree>
    <p:extLst>
      <p:ext uri="{BB962C8B-B14F-4D97-AF65-F5344CB8AC3E}">
        <p14:creationId xmlns:p14="http://schemas.microsoft.com/office/powerpoint/2010/main" val="1704135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667E43-BFC8-46B7-9287-C88A24C2CFB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3B47304-AA2D-4CE6-A1D1-832B850B782A}"/>
              </a:ext>
            </a:extLst>
          </p:cNvPr>
          <p:cNvPicPr>
            <a:picLocks noChangeAspect="1"/>
          </p:cNvPicPr>
          <p:nvPr/>
        </p:nvPicPr>
        <p:blipFill>
          <a:blip r:embed="rId2"/>
          <a:stretch>
            <a:fillRect/>
          </a:stretch>
        </p:blipFill>
        <p:spPr>
          <a:xfrm>
            <a:off x="74342" y="496715"/>
            <a:ext cx="9144000" cy="5071903"/>
          </a:xfrm>
          <a:prstGeom prst="rect">
            <a:avLst/>
          </a:prstGeom>
        </p:spPr>
      </p:pic>
      <p:sp>
        <p:nvSpPr>
          <p:cNvPr id="5" name="TextBox 4">
            <a:extLst>
              <a:ext uri="{FF2B5EF4-FFF2-40B4-BE49-F238E27FC236}">
                <a16:creationId xmlns:a16="http://schemas.microsoft.com/office/drawing/2014/main" id="{AA8430F3-9460-4551-B9A9-540E1565F2A6}"/>
              </a:ext>
            </a:extLst>
          </p:cNvPr>
          <p:cNvSpPr txBox="1"/>
          <p:nvPr/>
        </p:nvSpPr>
        <p:spPr>
          <a:xfrm>
            <a:off x="2795134" y="406643"/>
            <a:ext cx="3709744" cy="523220"/>
          </a:xfrm>
          <a:prstGeom prst="rect">
            <a:avLst/>
          </a:prstGeom>
          <a:solidFill>
            <a:srgbClr val="00B0F0"/>
          </a:solidFill>
          <a:ln>
            <a:solidFill>
              <a:srgbClr val="7030A0"/>
            </a:solidFill>
          </a:ln>
          <a:effectLst>
            <a:softEdge rad="165100"/>
          </a:effectLst>
        </p:spPr>
        <p:txBody>
          <a:bodyPr wrap="square" rtlCol="0">
            <a:spAutoFit/>
          </a:bodyPr>
          <a:lstStyle/>
          <a:p>
            <a:pPr algn="r" rtl="1"/>
            <a:r>
              <a:rPr lang="fa-IR" dirty="0">
                <a:cs typeface="B Nazanin" panose="00000400000000000000" pitchFamily="2" charset="-78"/>
              </a:rPr>
              <a:t>همانطور که گفتیم ما از روش </a:t>
            </a:r>
            <a:r>
              <a:rPr lang="en-US" dirty="0" err="1">
                <a:cs typeface="B Nazanin" panose="00000400000000000000" pitchFamily="2" charset="-78"/>
              </a:rPr>
              <a:t>tf-idf</a:t>
            </a:r>
            <a:r>
              <a:rPr lang="fa-IR" dirty="0">
                <a:cs typeface="B Nazanin" panose="00000400000000000000" pitchFamily="2" charset="-78"/>
              </a:rPr>
              <a:t> برای برداری کردن متن استفاده کردیم  </a:t>
            </a:r>
            <a:endParaRPr lang="ar-SA" dirty="0">
              <a:cs typeface="B Nazanin" panose="00000400000000000000" pitchFamily="2" charset="-78"/>
            </a:endParaRPr>
          </a:p>
        </p:txBody>
      </p:sp>
    </p:spTree>
    <p:extLst>
      <p:ext uri="{BB962C8B-B14F-4D97-AF65-F5344CB8AC3E}">
        <p14:creationId xmlns:p14="http://schemas.microsoft.com/office/powerpoint/2010/main" val="2693991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BD7F8-ED67-45FB-9E56-FF28225E0999}"/>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E11C6B51-F2F4-4A38-B3DF-A9F72E8EE071}"/>
              </a:ext>
            </a:extLst>
          </p:cNvPr>
          <p:cNvPicPr>
            <a:picLocks noChangeAspect="1"/>
          </p:cNvPicPr>
          <p:nvPr/>
        </p:nvPicPr>
        <p:blipFill>
          <a:blip r:embed="rId2"/>
          <a:stretch>
            <a:fillRect/>
          </a:stretch>
        </p:blipFill>
        <p:spPr>
          <a:xfrm>
            <a:off x="0" y="837812"/>
            <a:ext cx="9144000" cy="4181554"/>
          </a:xfrm>
          <a:prstGeom prst="rect">
            <a:avLst/>
          </a:prstGeom>
        </p:spPr>
      </p:pic>
      <p:sp>
        <p:nvSpPr>
          <p:cNvPr id="5" name="TextBox 4">
            <a:extLst>
              <a:ext uri="{FF2B5EF4-FFF2-40B4-BE49-F238E27FC236}">
                <a16:creationId xmlns:a16="http://schemas.microsoft.com/office/drawing/2014/main" id="{895719C2-7223-4CB9-94E4-32CCD822565C}"/>
              </a:ext>
            </a:extLst>
          </p:cNvPr>
          <p:cNvSpPr txBox="1"/>
          <p:nvPr/>
        </p:nvSpPr>
        <p:spPr>
          <a:xfrm>
            <a:off x="2795134" y="360758"/>
            <a:ext cx="3709744" cy="954107"/>
          </a:xfrm>
          <a:prstGeom prst="rect">
            <a:avLst/>
          </a:prstGeom>
          <a:solidFill>
            <a:srgbClr val="00B0F0"/>
          </a:solidFill>
          <a:ln>
            <a:solidFill>
              <a:srgbClr val="7030A0"/>
            </a:solidFill>
          </a:ln>
          <a:effectLst>
            <a:softEdge rad="165100"/>
          </a:effectLst>
        </p:spPr>
        <p:txBody>
          <a:bodyPr wrap="square" rtlCol="0">
            <a:spAutoFit/>
          </a:bodyPr>
          <a:lstStyle/>
          <a:p>
            <a:pPr algn="r" rtl="1"/>
            <a:r>
              <a:rPr lang="fa-IR" dirty="0">
                <a:cs typeface="B Nazanin" panose="00000400000000000000" pitchFamily="2" charset="-78"/>
              </a:rPr>
              <a:t>در این قسمت داده </a:t>
            </a:r>
            <a:r>
              <a:rPr lang="fa-IR" dirty="0" err="1">
                <a:cs typeface="B Nazanin" panose="00000400000000000000" pitchFamily="2" charset="-78"/>
              </a:rPr>
              <a:t>هارو</a:t>
            </a:r>
            <a:r>
              <a:rPr lang="fa-IR" dirty="0">
                <a:cs typeface="B Nazanin" panose="00000400000000000000" pitchFamily="2" charset="-78"/>
              </a:rPr>
              <a:t> به 2 قسمت آموزش مدل و ارزیابی مدل تقسیم میکنیم  و به مدل </a:t>
            </a:r>
            <a:r>
              <a:rPr lang="fa-IR" dirty="0" err="1">
                <a:cs typeface="B Nazanin" panose="00000400000000000000" pitchFamily="2" charset="-78"/>
              </a:rPr>
              <a:t>نایو</a:t>
            </a:r>
            <a:r>
              <a:rPr lang="fa-IR" dirty="0">
                <a:cs typeface="B Nazanin" panose="00000400000000000000" pitchFamily="2" charset="-78"/>
              </a:rPr>
              <a:t> </a:t>
            </a:r>
            <a:r>
              <a:rPr lang="fa-IR" dirty="0" err="1">
                <a:cs typeface="B Nazanin" panose="00000400000000000000" pitchFamily="2" charset="-78"/>
              </a:rPr>
              <a:t>بیز</a:t>
            </a:r>
            <a:r>
              <a:rPr lang="fa-IR" dirty="0">
                <a:cs typeface="B Nazanin" panose="00000400000000000000" pitchFamily="2" charset="-78"/>
              </a:rPr>
              <a:t>  که از </a:t>
            </a:r>
            <a:r>
              <a:rPr lang="fa-IR" dirty="0" err="1">
                <a:cs typeface="B Nazanin" panose="00000400000000000000" pitchFamily="2" charset="-78"/>
              </a:rPr>
              <a:t>الگوریتم</a:t>
            </a:r>
            <a:r>
              <a:rPr lang="fa-IR" dirty="0">
                <a:cs typeface="B Nazanin" panose="00000400000000000000" pitchFamily="2" charset="-78"/>
              </a:rPr>
              <a:t> </a:t>
            </a:r>
            <a:r>
              <a:rPr lang="fa-IR" dirty="0" err="1">
                <a:cs typeface="B Nazanin" panose="00000400000000000000" pitchFamily="2" charset="-78"/>
              </a:rPr>
              <a:t>بیز</a:t>
            </a:r>
            <a:r>
              <a:rPr lang="fa-IR" dirty="0">
                <a:cs typeface="B Nazanin" panose="00000400000000000000" pitchFamily="2" charset="-78"/>
              </a:rPr>
              <a:t> پیروی میکند  و طبق مقاله از </a:t>
            </a:r>
            <a:r>
              <a:rPr lang="fa-IR" dirty="0" err="1">
                <a:cs typeface="B Nazanin" panose="00000400000000000000" pitchFamily="2" charset="-78"/>
              </a:rPr>
              <a:t>الگوریتم</a:t>
            </a:r>
            <a:r>
              <a:rPr lang="fa-IR" dirty="0">
                <a:cs typeface="B Nazanin" panose="00000400000000000000" pitchFamily="2" charset="-78"/>
              </a:rPr>
              <a:t> مدل </a:t>
            </a:r>
            <a:r>
              <a:rPr lang="en-US" dirty="0" err="1">
                <a:cs typeface="B Nazanin" panose="00000400000000000000" pitchFamily="2" charset="-78"/>
              </a:rPr>
              <a:t>MultinomialNB</a:t>
            </a:r>
            <a:br>
              <a:rPr lang="fa-IR" dirty="0">
                <a:cs typeface="B Nazanin" panose="00000400000000000000" pitchFamily="2" charset="-78"/>
              </a:rPr>
            </a:br>
            <a:r>
              <a:rPr lang="fa-IR" dirty="0" err="1">
                <a:cs typeface="B Nazanin" panose="00000400000000000000" pitchFamily="2" charset="-78"/>
              </a:rPr>
              <a:t>اسفتاده</a:t>
            </a:r>
            <a:r>
              <a:rPr lang="fa-IR" dirty="0">
                <a:cs typeface="B Nazanin" panose="00000400000000000000" pitchFamily="2" charset="-78"/>
              </a:rPr>
              <a:t> کردیم  </a:t>
            </a:r>
            <a:endParaRPr lang="ar-SA" dirty="0">
              <a:cs typeface="B Nazanin" panose="00000400000000000000" pitchFamily="2" charset="-78"/>
            </a:endParaRPr>
          </a:p>
        </p:txBody>
      </p:sp>
    </p:spTree>
    <p:extLst>
      <p:ext uri="{BB962C8B-B14F-4D97-AF65-F5344CB8AC3E}">
        <p14:creationId xmlns:p14="http://schemas.microsoft.com/office/powerpoint/2010/main" val="1751186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F4D5BF-DFBC-4F9A-A545-F1CD154187D8}"/>
              </a:ext>
            </a:extLst>
          </p:cNvPr>
          <p:cNvSpPr>
            <a:spLocks noGrp="1"/>
          </p:cNvSpPr>
          <p:nvPr>
            <p:ph type="body" idx="1"/>
          </p:nvPr>
        </p:nvSpPr>
        <p:spPr/>
        <p:txBody>
          <a:bodyPr/>
          <a:lstStyle/>
          <a:p>
            <a:endParaRPr lang="en-US"/>
          </a:p>
        </p:txBody>
      </p:sp>
      <p:pic>
        <p:nvPicPr>
          <p:cNvPr id="4098" name="Picture 2" descr="Naive Bayes Classification | Detect AI-Generated Text | by Keerthichowdary  | Medium">
            <a:extLst>
              <a:ext uri="{FF2B5EF4-FFF2-40B4-BE49-F238E27FC236}">
                <a16:creationId xmlns:a16="http://schemas.microsoft.com/office/drawing/2014/main" id="{FABE9113-8C87-48E2-91DA-154E7BD04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08" y="1567448"/>
            <a:ext cx="6148584" cy="29611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88372E-12F5-4E7C-B355-563A2F810B7D}"/>
              </a:ext>
            </a:extLst>
          </p:cNvPr>
          <p:cNvSpPr txBox="1"/>
          <p:nvPr/>
        </p:nvSpPr>
        <p:spPr>
          <a:xfrm>
            <a:off x="4275591" y="182453"/>
            <a:ext cx="4469266" cy="1384995"/>
          </a:xfrm>
          <a:prstGeom prst="rect">
            <a:avLst/>
          </a:prstGeom>
          <a:solidFill>
            <a:srgbClr val="00B0F0"/>
          </a:solidFill>
          <a:ln>
            <a:solidFill>
              <a:srgbClr val="7030A0"/>
            </a:solidFill>
          </a:ln>
          <a:effectLst>
            <a:softEdge rad="165100"/>
          </a:effectLst>
        </p:spPr>
        <p:txBody>
          <a:bodyPr wrap="square" rtlCol="0">
            <a:spAutoFit/>
          </a:bodyPr>
          <a:lstStyle/>
          <a:p>
            <a:pPr algn="r" rtl="1"/>
            <a:r>
              <a:rPr lang="fa-IR" dirty="0">
                <a:cs typeface="B Nazanin" panose="00000400000000000000" pitchFamily="2" charset="-78"/>
              </a:rPr>
              <a:t>در </a:t>
            </a:r>
            <a:r>
              <a:rPr lang="fa-IR" dirty="0" err="1">
                <a:cs typeface="B Nazanin" panose="00000400000000000000" pitchFamily="2" charset="-78"/>
              </a:rPr>
              <a:t>الگوریتم</a:t>
            </a:r>
            <a:r>
              <a:rPr lang="fa-IR" dirty="0">
                <a:cs typeface="B Nazanin" panose="00000400000000000000" pitchFamily="2" charset="-78"/>
              </a:rPr>
              <a:t> </a:t>
            </a:r>
            <a:r>
              <a:rPr lang="fa-IR" dirty="0" err="1">
                <a:cs typeface="B Nazanin" panose="00000400000000000000" pitchFamily="2" charset="-78"/>
              </a:rPr>
              <a:t>نایو</a:t>
            </a:r>
            <a:r>
              <a:rPr lang="fa-IR" dirty="0">
                <a:cs typeface="B Nazanin" panose="00000400000000000000" pitchFamily="2" charset="-78"/>
              </a:rPr>
              <a:t> </a:t>
            </a:r>
            <a:r>
              <a:rPr lang="fa-IR" dirty="0" err="1">
                <a:cs typeface="B Nazanin" panose="00000400000000000000" pitchFamily="2" charset="-78"/>
              </a:rPr>
              <a:t>بیز</a:t>
            </a:r>
            <a:r>
              <a:rPr lang="fa-IR" dirty="0">
                <a:cs typeface="B Nazanin" panose="00000400000000000000" pitchFamily="2" charset="-78"/>
              </a:rPr>
              <a:t>، احتمال وقوع هر </a:t>
            </a:r>
            <a:r>
              <a:rPr lang="fa-IR" dirty="0" err="1">
                <a:cs typeface="B Nazanin" panose="00000400000000000000" pitchFamily="2" charset="-78"/>
              </a:rPr>
              <a:t>داکیومنت</a:t>
            </a:r>
            <a:r>
              <a:rPr lang="fa-IR" dirty="0">
                <a:cs typeface="B Nazanin" panose="00000400000000000000" pitchFamily="2" charset="-78"/>
              </a:rPr>
              <a:t> (یا نمونه) در هر کلاس با استفاده از قانون </a:t>
            </a:r>
            <a:r>
              <a:rPr lang="fa-IR" dirty="0" err="1">
                <a:cs typeface="B Nazanin" panose="00000400000000000000" pitchFamily="2" charset="-78"/>
              </a:rPr>
              <a:t>بیز</a:t>
            </a:r>
            <a:r>
              <a:rPr lang="fa-IR" dirty="0">
                <a:cs typeface="B Nazanin" panose="00000400000000000000" pitchFamily="2" charset="-78"/>
              </a:rPr>
              <a:t> محاسبه </a:t>
            </a:r>
            <a:r>
              <a:rPr lang="fa-IR" dirty="0" err="1">
                <a:cs typeface="B Nazanin" panose="00000400000000000000" pitchFamily="2" charset="-78"/>
              </a:rPr>
              <a:t>می‌شود</a:t>
            </a:r>
            <a:r>
              <a:rPr lang="fa-IR" dirty="0">
                <a:cs typeface="B Nazanin" panose="00000400000000000000" pitchFamily="2" charset="-78"/>
              </a:rPr>
              <a:t>. در این </a:t>
            </a:r>
            <a:r>
              <a:rPr lang="fa-IR" dirty="0" err="1">
                <a:cs typeface="B Nazanin" panose="00000400000000000000" pitchFamily="2" charset="-78"/>
              </a:rPr>
              <a:t>الگوریتم</a:t>
            </a:r>
            <a:r>
              <a:rPr lang="fa-IR" dirty="0">
                <a:cs typeface="B Nazanin" panose="00000400000000000000" pitchFamily="2" charset="-78"/>
              </a:rPr>
              <a:t>، بر اساس احتمال وقوع هر کلمه در </a:t>
            </a:r>
            <a:r>
              <a:rPr lang="fa-IR" dirty="0" err="1">
                <a:cs typeface="B Nazanin" panose="00000400000000000000" pitchFamily="2" charset="-78"/>
              </a:rPr>
              <a:t>داکیومنت‌ها</a:t>
            </a:r>
            <a:r>
              <a:rPr lang="fa-IR" dirty="0">
                <a:cs typeface="B Nazanin" panose="00000400000000000000" pitchFamily="2" charset="-78"/>
              </a:rPr>
              <a:t>، احتمال </a:t>
            </a:r>
            <a:r>
              <a:rPr lang="fa-IR" dirty="0" err="1">
                <a:cs typeface="B Nazanin" panose="00000400000000000000" pitchFamily="2" charset="-78"/>
              </a:rPr>
              <a:t>دسته‌بندی</a:t>
            </a:r>
            <a:r>
              <a:rPr lang="fa-IR" dirty="0">
                <a:cs typeface="B Nazanin" panose="00000400000000000000" pitchFamily="2" charset="-78"/>
              </a:rPr>
              <a:t> </a:t>
            </a:r>
            <a:r>
              <a:rPr lang="fa-IR" dirty="0" err="1">
                <a:cs typeface="B Nazanin" panose="00000400000000000000" pitchFamily="2" charset="-78"/>
              </a:rPr>
              <a:t>داکیومنت</a:t>
            </a:r>
            <a:r>
              <a:rPr lang="fa-IR" dirty="0">
                <a:cs typeface="B Nazanin" panose="00000400000000000000" pitchFamily="2" charset="-78"/>
              </a:rPr>
              <a:t> به هر کلاس محاسبه </a:t>
            </a:r>
            <a:r>
              <a:rPr lang="fa-IR" dirty="0" err="1">
                <a:cs typeface="B Nazanin" panose="00000400000000000000" pitchFamily="2" charset="-78"/>
              </a:rPr>
              <a:t>می‌شود</a:t>
            </a:r>
            <a:r>
              <a:rPr lang="fa-IR" dirty="0">
                <a:cs typeface="B Nazanin" panose="00000400000000000000" pitchFamily="2" charset="-78"/>
              </a:rPr>
              <a:t>. این </a:t>
            </a:r>
            <a:r>
              <a:rPr lang="fa-IR" dirty="0" err="1">
                <a:cs typeface="B Nazanin" panose="00000400000000000000" pitchFamily="2" charset="-78"/>
              </a:rPr>
              <a:t>احتمال‌ها</a:t>
            </a:r>
            <a:r>
              <a:rPr lang="fa-IR" dirty="0">
                <a:cs typeface="B Nazanin" panose="00000400000000000000" pitchFamily="2" charset="-78"/>
              </a:rPr>
              <a:t> معمولاً با فرض استقلال </a:t>
            </a:r>
            <a:r>
              <a:rPr lang="fa-IR" dirty="0" err="1">
                <a:cs typeface="B Nazanin" panose="00000400000000000000" pitchFamily="2" charset="-78"/>
              </a:rPr>
              <a:t>ویژگی‌ها</a:t>
            </a:r>
            <a:r>
              <a:rPr lang="fa-IR" dirty="0">
                <a:cs typeface="B Nazanin" panose="00000400000000000000" pitchFamily="2" charset="-78"/>
              </a:rPr>
              <a:t> از یکدیگر محاسبه </a:t>
            </a:r>
            <a:r>
              <a:rPr lang="fa-IR" dirty="0" err="1">
                <a:cs typeface="B Nazanin" panose="00000400000000000000" pitchFamily="2" charset="-78"/>
              </a:rPr>
              <a:t>می‌شوند</a:t>
            </a:r>
            <a:r>
              <a:rPr lang="fa-IR" dirty="0">
                <a:cs typeface="B Nazanin" panose="00000400000000000000" pitchFamily="2" charset="-78"/>
              </a:rPr>
              <a:t>، به این معنی که وقوع هر کلمه در </a:t>
            </a:r>
            <a:r>
              <a:rPr lang="fa-IR" dirty="0" err="1">
                <a:cs typeface="B Nazanin" panose="00000400000000000000" pitchFamily="2" charset="-78"/>
              </a:rPr>
              <a:t>داکیومنت</a:t>
            </a:r>
            <a:r>
              <a:rPr lang="fa-IR" dirty="0">
                <a:cs typeface="B Nazanin" panose="00000400000000000000" pitchFamily="2" charset="-78"/>
              </a:rPr>
              <a:t> </a:t>
            </a:r>
            <a:r>
              <a:rPr lang="fa-IR" dirty="0" err="1">
                <a:cs typeface="B Nazanin" panose="00000400000000000000" pitchFamily="2" charset="-78"/>
              </a:rPr>
              <a:t>به‌طور</a:t>
            </a:r>
            <a:r>
              <a:rPr lang="fa-IR" dirty="0">
                <a:cs typeface="B Nazanin" panose="00000400000000000000" pitchFamily="2" charset="-78"/>
              </a:rPr>
              <a:t> مستقل از سایر کلمات در نظر گرفته </a:t>
            </a:r>
            <a:r>
              <a:rPr lang="fa-IR" dirty="0" err="1">
                <a:cs typeface="B Nazanin" panose="00000400000000000000" pitchFamily="2" charset="-78"/>
              </a:rPr>
              <a:t>می‌شود</a:t>
            </a:r>
            <a:r>
              <a:rPr lang="fa-IR" dirty="0">
                <a:cs typeface="B Nazanin" panose="00000400000000000000" pitchFamily="2" charset="-78"/>
              </a:rPr>
              <a:t>.</a:t>
            </a:r>
            <a:endParaRPr lang="ar-SA" dirty="0">
              <a:cs typeface="B Nazanin" panose="00000400000000000000" pitchFamily="2" charset="-78"/>
            </a:endParaRPr>
          </a:p>
        </p:txBody>
      </p:sp>
    </p:spTree>
    <p:extLst>
      <p:ext uri="{BB962C8B-B14F-4D97-AF65-F5344CB8AC3E}">
        <p14:creationId xmlns:p14="http://schemas.microsoft.com/office/powerpoint/2010/main" val="3155983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wheel(1)">
                                      <p:cBhvr>
                                        <p:cTn id="10" dur="2000"/>
                                        <p:tgtEl>
                                          <p:spTgt spid="409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65FEB8-43CB-4865-81A7-CFF4E36C549C}"/>
              </a:ext>
            </a:extLst>
          </p:cNvPr>
          <p:cNvSpPr>
            <a:spLocks noGrp="1"/>
          </p:cNvSpPr>
          <p:nvPr>
            <p:ph type="body" idx="1"/>
          </p:nvPr>
        </p:nvSpPr>
        <p:spPr/>
        <p:txBody>
          <a:bodyPr/>
          <a:lstStyle/>
          <a:p>
            <a:endParaRPr lang="en-US"/>
          </a:p>
        </p:txBody>
      </p:sp>
      <p:sp>
        <p:nvSpPr>
          <p:cNvPr id="3" name="TextBox 2">
            <a:extLst>
              <a:ext uri="{FF2B5EF4-FFF2-40B4-BE49-F238E27FC236}">
                <a16:creationId xmlns:a16="http://schemas.microsoft.com/office/drawing/2014/main" id="{8F3FB793-4B0D-4C40-B533-BD454A63D14D}"/>
              </a:ext>
            </a:extLst>
          </p:cNvPr>
          <p:cNvSpPr txBox="1"/>
          <p:nvPr/>
        </p:nvSpPr>
        <p:spPr>
          <a:xfrm>
            <a:off x="2795134" y="360758"/>
            <a:ext cx="3709744" cy="738664"/>
          </a:xfrm>
          <a:prstGeom prst="rect">
            <a:avLst/>
          </a:prstGeom>
          <a:solidFill>
            <a:srgbClr val="00B0F0"/>
          </a:solidFill>
          <a:ln>
            <a:solidFill>
              <a:srgbClr val="7030A0"/>
            </a:solidFill>
          </a:ln>
          <a:effectLst>
            <a:softEdge rad="165100"/>
          </a:effectLst>
        </p:spPr>
        <p:txBody>
          <a:bodyPr wrap="square" rtlCol="0">
            <a:spAutoFit/>
          </a:bodyPr>
          <a:lstStyle/>
          <a:p>
            <a:pPr algn="r" rtl="1"/>
            <a:r>
              <a:rPr lang="fa-IR" dirty="0">
                <a:cs typeface="B Nazanin" panose="00000400000000000000" pitchFamily="2" charset="-78"/>
              </a:rPr>
              <a:t>نتیجه :</a:t>
            </a:r>
          </a:p>
          <a:p>
            <a:pPr algn="r" rtl="1"/>
            <a:r>
              <a:rPr lang="fa-IR" dirty="0">
                <a:cs typeface="B Nazanin" panose="00000400000000000000" pitchFamily="2" charset="-78"/>
              </a:rPr>
              <a:t>مدل ما دقت 89% توانسته احساسات مثبت و منفی رو دسته بندی کنه </a:t>
            </a:r>
            <a:endParaRPr lang="ar-SA" dirty="0">
              <a:cs typeface="B Nazanin" panose="00000400000000000000" pitchFamily="2" charset="-78"/>
            </a:endParaRPr>
          </a:p>
        </p:txBody>
      </p:sp>
      <p:pic>
        <p:nvPicPr>
          <p:cNvPr id="10" name="Picture 9">
            <a:extLst>
              <a:ext uri="{FF2B5EF4-FFF2-40B4-BE49-F238E27FC236}">
                <a16:creationId xmlns:a16="http://schemas.microsoft.com/office/drawing/2014/main" id="{7538C92F-6006-487B-9A49-3A186EFC6D68}"/>
              </a:ext>
            </a:extLst>
          </p:cNvPr>
          <p:cNvPicPr>
            <a:picLocks noChangeAspect="1"/>
          </p:cNvPicPr>
          <p:nvPr/>
        </p:nvPicPr>
        <p:blipFill>
          <a:blip r:embed="rId2"/>
          <a:stretch>
            <a:fillRect/>
          </a:stretch>
        </p:blipFill>
        <p:spPr>
          <a:xfrm>
            <a:off x="542984" y="360758"/>
            <a:ext cx="7633473" cy="5143500"/>
          </a:xfrm>
          <a:prstGeom prst="rect">
            <a:avLst/>
          </a:prstGeom>
        </p:spPr>
      </p:pic>
    </p:spTree>
    <p:extLst>
      <p:ext uri="{BB962C8B-B14F-4D97-AF65-F5344CB8AC3E}">
        <p14:creationId xmlns:p14="http://schemas.microsoft.com/office/powerpoint/2010/main" val="12657863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E1E22B-5EE9-49F1-AE6F-FF08525AB553}"/>
              </a:ext>
            </a:extLst>
          </p:cNvPr>
          <p:cNvSpPr>
            <a:spLocks noGrp="1"/>
          </p:cNvSpPr>
          <p:nvPr>
            <p:ph type="body" idx="1"/>
          </p:nvPr>
        </p:nvSpPr>
        <p:spPr/>
        <p:txBody>
          <a:bodyPr/>
          <a:lstStyle/>
          <a:p>
            <a:endParaRPr lang="en-US"/>
          </a:p>
        </p:txBody>
      </p:sp>
      <p:pic>
        <p:nvPicPr>
          <p:cNvPr id="7170" name="Picture 2" descr="Get Accuracy of Predictions in Python with Sklearn - Data Science Parichay">
            <a:extLst>
              <a:ext uri="{FF2B5EF4-FFF2-40B4-BE49-F238E27FC236}">
                <a16:creationId xmlns:a16="http://schemas.microsoft.com/office/drawing/2014/main" id="{BBCDBC88-858C-4799-B7C6-CE64D5DF4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98" y="1728799"/>
            <a:ext cx="7480204" cy="29609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5F7B3B-FFC6-445B-BF62-70147E2048A1}"/>
              </a:ext>
            </a:extLst>
          </p:cNvPr>
          <p:cNvSpPr txBox="1"/>
          <p:nvPr/>
        </p:nvSpPr>
        <p:spPr>
          <a:xfrm>
            <a:off x="1400629" y="453787"/>
            <a:ext cx="6458857" cy="954107"/>
          </a:xfrm>
          <a:prstGeom prst="rect">
            <a:avLst/>
          </a:prstGeom>
          <a:solidFill>
            <a:srgbClr val="00B0F0"/>
          </a:solidFill>
          <a:ln>
            <a:solidFill>
              <a:srgbClr val="7030A0"/>
            </a:solidFill>
          </a:ln>
          <a:effectLst>
            <a:softEdge rad="165100"/>
          </a:effectLst>
        </p:spPr>
        <p:txBody>
          <a:bodyPr wrap="square" rtlCol="0">
            <a:spAutoFit/>
          </a:bodyPr>
          <a:lstStyle/>
          <a:p>
            <a:pPr algn="r" rtl="1"/>
            <a:r>
              <a:rPr lang="fa-IR" dirty="0">
                <a:cs typeface="B Nazanin" panose="00000400000000000000" pitchFamily="2" charset="-78"/>
              </a:rPr>
              <a:t>دقت (</a:t>
            </a:r>
            <a:r>
              <a:rPr lang="en-US" dirty="0">
                <a:cs typeface="B Nazanin" panose="00000400000000000000" pitchFamily="2" charset="-78"/>
              </a:rPr>
              <a:t>Accuracy) </a:t>
            </a:r>
            <a:r>
              <a:rPr lang="fa-IR" dirty="0">
                <a:cs typeface="B Nazanin" panose="00000400000000000000" pitchFamily="2" charset="-78"/>
              </a:rPr>
              <a:t>معیاری برای ارزیابی </a:t>
            </a:r>
            <a:r>
              <a:rPr lang="fa-IR" dirty="0" err="1">
                <a:cs typeface="B Nazanin" panose="00000400000000000000" pitchFamily="2" charset="-78"/>
              </a:rPr>
              <a:t>مدل‌های</a:t>
            </a:r>
            <a:r>
              <a:rPr lang="fa-IR" dirty="0">
                <a:cs typeface="B Nazanin" panose="00000400000000000000" pitchFamily="2" charset="-78"/>
              </a:rPr>
              <a:t> یادگیری ماشین است که نشان </a:t>
            </a:r>
            <a:r>
              <a:rPr lang="fa-IR" dirty="0" err="1">
                <a:cs typeface="B Nazanin" panose="00000400000000000000" pitchFamily="2" charset="-78"/>
              </a:rPr>
              <a:t>می‌دهد</a:t>
            </a:r>
            <a:r>
              <a:rPr lang="fa-IR" dirty="0">
                <a:cs typeface="B Nazanin" panose="00000400000000000000" pitchFamily="2" charset="-78"/>
              </a:rPr>
              <a:t> چه درصدی از </a:t>
            </a:r>
            <a:r>
              <a:rPr lang="fa-IR" dirty="0" err="1">
                <a:cs typeface="B Nazanin" panose="00000400000000000000" pitchFamily="2" charset="-78"/>
              </a:rPr>
              <a:t>پیش‌بینی‌ها</a:t>
            </a:r>
            <a:r>
              <a:rPr lang="fa-IR" dirty="0">
                <a:cs typeface="B Nazanin" panose="00000400000000000000" pitchFamily="2" charset="-78"/>
              </a:rPr>
              <a:t> درست </a:t>
            </a:r>
            <a:r>
              <a:rPr lang="fa-IR" dirty="0" err="1">
                <a:cs typeface="B Nazanin" panose="00000400000000000000" pitchFamily="2" charset="-78"/>
              </a:rPr>
              <a:t>بوده‌اند</a:t>
            </a:r>
            <a:r>
              <a:rPr lang="fa-IR" dirty="0">
                <a:cs typeface="B Nazanin" panose="00000400000000000000" pitchFamily="2" charset="-78"/>
              </a:rPr>
              <a:t>. برای محاسبه آن، تعداد </a:t>
            </a:r>
            <a:r>
              <a:rPr lang="fa-IR" dirty="0" err="1">
                <a:cs typeface="B Nazanin" panose="00000400000000000000" pitchFamily="2" charset="-78"/>
              </a:rPr>
              <a:t>پیش‌بینی‌های</a:t>
            </a:r>
            <a:r>
              <a:rPr lang="fa-IR" dirty="0">
                <a:cs typeface="B Nazanin" panose="00000400000000000000" pitchFamily="2" charset="-78"/>
              </a:rPr>
              <a:t> صحیح مدل تقسیم بر تعداد کل </a:t>
            </a:r>
            <a:r>
              <a:rPr lang="fa-IR" dirty="0" err="1">
                <a:cs typeface="B Nazanin" panose="00000400000000000000" pitchFamily="2" charset="-78"/>
              </a:rPr>
              <a:t>نمونه‌ها</a:t>
            </a:r>
            <a:r>
              <a:rPr lang="fa-IR" dirty="0">
                <a:cs typeface="B Nazanin" panose="00000400000000000000" pitchFamily="2" charset="-78"/>
              </a:rPr>
              <a:t> انجام </a:t>
            </a:r>
            <a:r>
              <a:rPr lang="fa-IR" dirty="0" err="1">
                <a:cs typeface="B Nazanin" panose="00000400000000000000" pitchFamily="2" charset="-78"/>
              </a:rPr>
              <a:t>می‌شود</a:t>
            </a:r>
            <a:r>
              <a:rPr lang="fa-IR" dirty="0">
                <a:cs typeface="B Nazanin" panose="00000400000000000000" pitchFamily="2" charset="-78"/>
              </a:rPr>
              <a:t>. دقت بالا </a:t>
            </a:r>
            <a:r>
              <a:rPr lang="fa-IR" dirty="0" err="1">
                <a:cs typeface="B Nazanin" panose="00000400000000000000" pitchFamily="2" charset="-78"/>
              </a:rPr>
              <a:t>نشان‌دهنده</a:t>
            </a:r>
            <a:r>
              <a:rPr lang="fa-IR" dirty="0">
                <a:cs typeface="B Nazanin" panose="00000400000000000000" pitchFamily="2" charset="-78"/>
              </a:rPr>
              <a:t> عملکرد خوب مدل است، اما در برخی مسائل، مثل </a:t>
            </a:r>
            <a:r>
              <a:rPr lang="fa-IR" dirty="0" err="1">
                <a:cs typeface="B Nazanin" panose="00000400000000000000" pitchFamily="2" charset="-78"/>
              </a:rPr>
              <a:t>داده‌های</a:t>
            </a:r>
            <a:r>
              <a:rPr lang="fa-IR" dirty="0">
                <a:cs typeface="B Nazanin" panose="00000400000000000000" pitchFamily="2" charset="-78"/>
              </a:rPr>
              <a:t> نابرابر، ممکن است نیاز به استفاده از معیارهای دیگری مانند </a:t>
            </a:r>
            <a:r>
              <a:rPr lang="en-US" dirty="0">
                <a:cs typeface="B Nazanin" panose="00000400000000000000" pitchFamily="2" charset="-78"/>
              </a:rPr>
              <a:t>Precision، Recall </a:t>
            </a:r>
            <a:r>
              <a:rPr lang="fa-IR" dirty="0">
                <a:cs typeface="B Nazanin" panose="00000400000000000000" pitchFamily="2" charset="-78"/>
              </a:rPr>
              <a:t>یا </a:t>
            </a:r>
            <a:r>
              <a:rPr lang="en-US" dirty="0">
                <a:cs typeface="B Nazanin" panose="00000400000000000000" pitchFamily="2" charset="-78"/>
              </a:rPr>
              <a:t>F1-score </a:t>
            </a:r>
            <a:r>
              <a:rPr lang="fa-IR" dirty="0">
                <a:cs typeface="B Nazanin" panose="00000400000000000000" pitchFamily="2" charset="-78"/>
              </a:rPr>
              <a:t>باشد.</a:t>
            </a:r>
          </a:p>
        </p:txBody>
      </p:sp>
      <p:sp>
        <p:nvSpPr>
          <p:cNvPr id="13" name="Google Shape;2377;p28">
            <a:extLst>
              <a:ext uri="{FF2B5EF4-FFF2-40B4-BE49-F238E27FC236}">
                <a16:creationId xmlns:a16="http://schemas.microsoft.com/office/drawing/2014/main" id="{6360FA14-3199-4D30-8232-F062A5A03325}"/>
              </a:ext>
            </a:extLst>
          </p:cNvPr>
          <p:cNvSpPr/>
          <p:nvPr/>
        </p:nvSpPr>
        <p:spPr>
          <a:xfrm>
            <a:off x="8169940" y="453787"/>
            <a:ext cx="683619" cy="811851"/>
          </a:xfrm>
          <a:custGeom>
            <a:avLst/>
            <a:gdLst/>
            <a:ahLst/>
            <a:cxnLst/>
            <a:rect l="l" t="t" r="r" b="b"/>
            <a:pathLst>
              <a:path w="23974" h="28471" extrusionOk="0">
                <a:moveTo>
                  <a:pt x="11971" y="0"/>
                </a:moveTo>
                <a:cubicBezTo>
                  <a:pt x="0" y="0"/>
                  <a:pt x="0" y="3009"/>
                  <a:pt x="0" y="3009"/>
                </a:cubicBezTo>
                <a:lnTo>
                  <a:pt x="0" y="12953"/>
                </a:lnTo>
                <a:cubicBezTo>
                  <a:pt x="0" y="18368"/>
                  <a:pt x="2914" y="23372"/>
                  <a:pt x="7632" y="26001"/>
                </a:cubicBezTo>
                <a:lnTo>
                  <a:pt x="11971" y="28471"/>
                </a:lnTo>
                <a:lnTo>
                  <a:pt x="16341" y="26001"/>
                </a:lnTo>
                <a:cubicBezTo>
                  <a:pt x="21028" y="23372"/>
                  <a:pt x="23974" y="18368"/>
                  <a:pt x="23974" y="12953"/>
                </a:cubicBezTo>
                <a:lnTo>
                  <a:pt x="23974" y="3009"/>
                </a:lnTo>
                <a:cubicBezTo>
                  <a:pt x="23974" y="3009"/>
                  <a:pt x="23214" y="0"/>
                  <a:pt x="119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378;p28">
            <a:extLst>
              <a:ext uri="{FF2B5EF4-FFF2-40B4-BE49-F238E27FC236}">
                <a16:creationId xmlns:a16="http://schemas.microsoft.com/office/drawing/2014/main" id="{1BA01421-7FB2-4C8A-A5CD-D1BE2BB22316}"/>
              </a:ext>
            </a:extLst>
          </p:cNvPr>
          <p:cNvSpPr/>
          <p:nvPr/>
        </p:nvSpPr>
        <p:spPr>
          <a:xfrm>
            <a:off x="8105810" y="389657"/>
            <a:ext cx="811879" cy="940111"/>
          </a:xfrm>
          <a:custGeom>
            <a:avLst/>
            <a:gdLst/>
            <a:ahLst/>
            <a:cxnLst/>
            <a:rect l="l" t="t" r="r" b="b"/>
            <a:pathLst>
              <a:path w="28472" h="32969" extrusionOk="0">
                <a:moveTo>
                  <a:pt x="14220" y="2249"/>
                </a:moveTo>
                <a:cubicBezTo>
                  <a:pt x="25463" y="2249"/>
                  <a:pt x="26223" y="5258"/>
                  <a:pt x="26223" y="5258"/>
                </a:cubicBezTo>
                <a:lnTo>
                  <a:pt x="26223" y="15202"/>
                </a:lnTo>
                <a:cubicBezTo>
                  <a:pt x="26223" y="20617"/>
                  <a:pt x="23309" y="25589"/>
                  <a:pt x="18590" y="28250"/>
                </a:cubicBezTo>
                <a:lnTo>
                  <a:pt x="14220" y="30720"/>
                </a:lnTo>
                <a:lnTo>
                  <a:pt x="9881" y="28250"/>
                </a:lnTo>
                <a:cubicBezTo>
                  <a:pt x="5163" y="25621"/>
                  <a:pt x="2249" y="20617"/>
                  <a:pt x="2249" y="15202"/>
                </a:cubicBezTo>
                <a:lnTo>
                  <a:pt x="2249" y="5258"/>
                </a:lnTo>
                <a:cubicBezTo>
                  <a:pt x="2249" y="5258"/>
                  <a:pt x="2249" y="2249"/>
                  <a:pt x="14220" y="2249"/>
                </a:cubicBezTo>
                <a:close/>
                <a:moveTo>
                  <a:pt x="14220" y="1"/>
                </a:moveTo>
                <a:cubicBezTo>
                  <a:pt x="8900" y="1"/>
                  <a:pt x="5036" y="603"/>
                  <a:pt x="2756" y="1743"/>
                </a:cubicBezTo>
                <a:cubicBezTo>
                  <a:pt x="191" y="3010"/>
                  <a:pt x="1" y="4751"/>
                  <a:pt x="1" y="5258"/>
                </a:cubicBezTo>
                <a:lnTo>
                  <a:pt x="1" y="15202"/>
                </a:lnTo>
                <a:cubicBezTo>
                  <a:pt x="1" y="21409"/>
                  <a:pt x="3358" y="27173"/>
                  <a:pt x="8773" y="30213"/>
                </a:cubicBezTo>
                <a:lnTo>
                  <a:pt x="13143" y="32652"/>
                </a:lnTo>
                <a:cubicBezTo>
                  <a:pt x="13460" y="32873"/>
                  <a:pt x="13840" y="32968"/>
                  <a:pt x="14220" y="32968"/>
                </a:cubicBezTo>
                <a:cubicBezTo>
                  <a:pt x="14600" y="32968"/>
                  <a:pt x="14980" y="32873"/>
                  <a:pt x="15329" y="32652"/>
                </a:cubicBezTo>
                <a:lnTo>
                  <a:pt x="19667" y="30213"/>
                </a:lnTo>
                <a:cubicBezTo>
                  <a:pt x="25083" y="27173"/>
                  <a:pt x="28471" y="21409"/>
                  <a:pt x="28471" y="15202"/>
                </a:cubicBezTo>
                <a:lnTo>
                  <a:pt x="28471" y="5258"/>
                </a:lnTo>
                <a:cubicBezTo>
                  <a:pt x="28471" y="5068"/>
                  <a:pt x="28440" y="4878"/>
                  <a:pt x="28376" y="4688"/>
                </a:cubicBezTo>
                <a:cubicBezTo>
                  <a:pt x="28250" y="4181"/>
                  <a:pt x="27679" y="2788"/>
                  <a:pt x="25399" y="1711"/>
                </a:cubicBezTo>
                <a:cubicBezTo>
                  <a:pt x="22961" y="571"/>
                  <a:pt x="19224" y="1"/>
                  <a:pt x="1422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79;p28">
            <a:extLst>
              <a:ext uri="{FF2B5EF4-FFF2-40B4-BE49-F238E27FC236}">
                <a16:creationId xmlns:a16="http://schemas.microsoft.com/office/drawing/2014/main" id="{97504C58-8847-46F6-ABB3-5E126C6CD197}"/>
              </a:ext>
            </a:extLst>
          </p:cNvPr>
          <p:cNvSpPr/>
          <p:nvPr/>
        </p:nvSpPr>
        <p:spPr>
          <a:xfrm>
            <a:off x="8305386" y="678200"/>
            <a:ext cx="455156" cy="298467"/>
          </a:xfrm>
          <a:custGeom>
            <a:avLst/>
            <a:gdLst/>
            <a:ahLst/>
            <a:cxnLst/>
            <a:rect l="l" t="t" r="r" b="b"/>
            <a:pathLst>
              <a:path w="15962" h="10467" extrusionOk="0">
                <a:moveTo>
                  <a:pt x="14715" y="0"/>
                </a:moveTo>
                <a:cubicBezTo>
                  <a:pt x="14426" y="0"/>
                  <a:pt x="14141" y="111"/>
                  <a:pt x="13935" y="333"/>
                </a:cubicBezTo>
                <a:lnTo>
                  <a:pt x="6493" y="7775"/>
                </a:lnTo>
                <a:lnTo>
                  <a:pt x="2027" y="3310"/>
                </a:lnTo>
                <a:cubicBezTo>
                  <a:pt x="1806" y="3088"/>
                  <a:pt x="1521" y="2977"/>
                  <a:pt x="1236" y="2977"/>
                </a:cubicBezTo>
                <a:cubicBezTo>
                  <a:pt x="951" y="2977"/>
                  <a:pt x="666" y="3088"/>
                  <a:pt x="444" y="3310"/>
                </a:cubicBezTo>
                <a:cubicBezTo>
                  <a:pt x="1" y="3753"/>
                  <a:pt x="1" y="4481"/>
                  <a:pt x="444" y="4893"/>
                </a:cubicBezTo>
                <a:lnTo>
                  <a:pt x="5669" y="10150"/>
                </a:lnTo>
                <a:cubicBezTo>
                  <a:pt x="5891" y="10372"/>
                  <a:pt x="6176" y="10467"/>
                  <a:pt x="6493" y="10467"/>
                </a:cubicBezTo>
                <a:cubicBezTo>
                  <a:pt x="6778" y="10467"/>
                  <a:pt x="7063" y="10372"/>
                  <a:pt x="7284" y="10150"/>
                </a:cubicBezTo>
                <a:lnTo>
                  <a:pt x="15518" y="1916"/>
                </a:lnTo>
                <a:cubicBezTo>
                  <a:pt x="15962" y="1473"/>
                  <a:pt x="15962" y="776"/>
                  <a:pt x="15518" y="333"/>
                </a:cubicBezTo>
                <a:cubicBezTo>
                  <a:pt x="15297" y="111"/>
                  <a:pt x="15004" y="0"/>
                  <a:pt x="147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566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randombar(horizontal)">
                                      <p:cBhvr>
                                        <p:cTn id="10" dur="500"/>
                                        <p:tgtEl>
                                          <p:spTgt spid="717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animBg="1"/>
      <p:bldP spid="13"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50"/>
          <p:cNvSpPr txBox="1">
            <a:spLocks noGrp="1"/>
          </p:cNvSpPr>
          <p:nvPr>
            <p:ph type="title"/>
          </p:nvPr>
        </p:nvSpPr>
        <p:spPr>
          <a:xfrm>
            <a:off x="2624328" y="1121545"/>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sz="6600" dirty="0">
                <a:cs typeface="2  Titr" panose="00000700000000000000" pitchFamily="2" charset="-78"/>
              </a:rPr>
              <a:t>ممنون از </a:t>
            </a:r>
            <a:r>
              <a:rPr lang="fa-IR" sz="6600" dirty="0" err="1">
                <a:cs typeface="2  Titr" panose="00000700000000000000" pitchFamily="2" charset="-78"/>
              </a:rPr>
              <a:t>نگاهتان</a:t>
            </a:r>
            <a:endParaRPr sz="6600" dirty="0">
              <a:cs typeface="2  Titr" panose="00000700000000000000" pitchFamily="2" charset="-78"/>
            </a:endParaRPr>
          </a:p>
        </p:txBody>
      </p:sp>
      <p:sp>
        <p:nvSpPr>
          <p:cNvPr id="2733" name="Google Shape;2733;p50"/>
          <p:cNvSpPr txBox="1">
            <a:spLocks noGrp="1"/>
          </p:cNvSpPr>
          <p:nvPr>
            <p:ph type="subTitle" idx="1"/>
          </p:nvPr>
        </p:nvSpPr>
        <p:spPr>
          <a:xfrm>
            <a:off x="2933525" y="2699917"/>
            <a:ext cx="3276900" cy="86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4" name="Google Shape;2753;p31">
            <a:extLst>
              <a:ext uri="{FF2B5EF4-FFF2-40B4-BE49-F238E27FC236}">
                <a16:creationId xmlns:a16="http://schemas.microsoft.com/office/drawing/2014/main" id="{99F44F18-DF38-47A5-92A4-E0C6F1B33D06}"/>
              </a:ext>
            </a:extLst>
          </p:cNvPr>
          <p:cNvSpPr/>
          <p:nvPr/>
        </p:nvSpPr>
        <p:spPr>
          <a:xfrm>
            <a:off x="1265190" y="1202208"/>
            <a:ext cx="500921" cy="282045"/>
          </a:xfrm>
          <a:custGeom>
            <a:avLst/>
            <a:gdLst/>
            <a:ahLst/>
            <a:cxnLst/>
            <a:rect l="l" t="t" r="r" b="b"/>
            <a:pathLst>
              <a:path w="15709" h="8845" extrusionOk="0">
                <a:moveTo>
                  <a:pt x="1964" y="309"/>
                </a:moveTo>
                <a:lnTo>
                  <a:pt x="3927" y="1164"/>
                </a:lnTo>
                <a:cubicBezTo>
                  <a:pt x="3484" y="2146"/>
                  <a:pt x="2312" y="4838"/>
                  <a:pt x="2312" y="4838"/>
                </a:cubicBezTo>
                <a:lnTo>
                  <a:pt x="380" y="3983"/>
                </a:lnTo>
                <a:lnTo>
                  <a:pt x="1964" y="309"/>
                </a:lnTo>
                <a:close/>
                <a:moveTo>
                  <a:pt x="13745" y="816"/>
                </a:moveTo>
                <a:lnTo>
                  <a:pt x="15360" y="4490"/>
                </a:lnTo>
                <a:lnTo>
                  <a:pt x="13428" y="5345"/>
                </a:lnTo>
                <a:cubicBezTo>
                  <a:pt x="13016" y="4363"/>
                  <a:pt x="11940" y="1924"/>
                  <a:pt x="11813" y="1671"/>
                </a:cubicBezTo>
                <a:cubicBezTo>
                  <a:pt x="12478" y="1386"/>
                  <a:pt x="13111" y="1101"/>
                  <a:pt x="13745" y="816"/>
                </a:cubicBezTo>
                <a:close/>
                <a:moveTo>
                  <a:pt x="8551" y="1703"/>
                </a:moveTo>
                <a:cubicBezTo>
                  <a:pt x="8931" y="1766"/>
                  <a:pt x="9279" y="1956"/>
                  <a:pt x="9660" y="2083"/>
                </a:cubicBezTo>
                <a:cubicBezTo>
                  <a:pt x="9976" y="2178"/>
                  <a:pt x="10356" y="2305"/>
                  <a:pt x="10705" y="2305"/>
                </a:cubicBezTo>
                <a:cubicBezTo>
                  <a:pt x="11053" y="2305"/>
                  <a:pt x="11401" y="2178"/>
                  <a:pt x="11686" y="2019"/>
                </a:cubicBezTo>
                <a:lnTo>
                  <a:pt x="12985" y="4996"/>
                </a:lnTo>
                <a:lnTo>
                  <a:pt x="12541" y="5376"/>
                </a:lnTo>
                <a:cubicBezTo>
                  <a:pt x="12446" y="5440"/>
                  <a:pt x="12383" y="5503"/>
                  <a:pt x="12320" y="5598"/>
                </a:cubicBezTo>
                <a:cubicBezTo>
                  <a:pt x="12130" y="5915"/>
                  <a:pt x="12035" y="5978"/>
                  <a:pt x="11971" y="5978"/>
                </a:cubicBezTo>
                <a:cubicBezTo>
                  <a:pt x="11813" y="5883"/>
                  <a:pt x="11686" y="5693"/>
                  <a:pt x="11560" y="5535"/>
                </a:cubicBezTo>
                <a:cubicBezTo>
                  <a:pt x="11306" y="5281"/>
                  <a:pt x="11085" y="5028"/>
                  <a:pt x="10863" y="4775"/>
                </a:cubicBezTo>
                <a:cubicBezTo>
                  <a:pt x="10483" y="4395"/>
                  <a:pt x="10103" y="3983"/>
                  <a:pt x="9755" y="3603"/>
                </a:cubicBezTo>
                <a:cubicBezTo>
                  <a:pt x="9565" y="3413"/>
                  <a:pt x="9406" y="3255"/>
                  <a:pt x="9248" y="3096"/>
                </a:cubicBezTo>
                <a:cubicBezTo>
                  <a:pt x="9089" y="2970"/>
                  <a:pt x="8931" y="2811"/>
                  <a:pt x="8773" y="2716"/>
                </a:cubicBezTo>
                <a:cubicBezTo>
                  <a:pt x="8707" y="2672"/>
                  <a:pt x="8642" y="2655"/>
                  <a:pt x="8577" y="2655"/>
                </a:cubicBezTo>
                <a:cubicBezTo>
                  <a:pt x="8455" y="2655"/>
                  <a:pt x="8338" y="2717"/>
                  <a:pt x="8234" y="2780"/>
                </a:cubicBezTo>
                <a:cubicBezTo>
                  <a:pt x="8108" y="2875"/>
                  <a:pt x="7981" y="2938"/>
                  <a:pt x="7823" y="2970"/>
                </a:cubicBezTo>
                <a:cubicBezTo>
                  <a:pt x="7601" y="3033"/>
                  <a:pt x="7253" y="3033"/>
                  <a:pt x="7189" y="3318"/>
                </a:cubicBezTo>
                <a:cubicBezTo>
                  <a:pt x="7094" y="3540"/>
                  <a:pt x="7094" y="3761"/>
                  <a:pt x="6968" y="3983"/>
                </a:cubicBezTo>
                <a:cubicBezTo>
                  <a:pt x="6865" y="4111"/>
                  <a:pt x="6638" y="4343"/>
                  <a:pt x="6438" y="4343"/>
                </a:cubicBezTo>
                <a:cubicBezTo>
                  <a:pt x="6391" y="4343"/>
                  <a:pt x="6345" y="4330"/>
                  <a:pt x="6303" y="4300"/>
                </a:cubicBezTo>
                <a:cubicBezTo>
                  <a:pt x="6208" y="4236"/>
                  <a:pt x="6239" y="4110"/>
                  <a:pt x="6239" y="3983"/>
                </a:cubicBezTo>
                <a:cubicBezTo>
                  <a:pt x="6271" y="3825"/>
                  <a:pt x="6303" y="3666"/>
                  <a:pt x="6366" y="3508"/>
                </a:cubicBezTo>
                <a:cubicBezTo>
                  <a:pt x="6429" y="3160"/>
                  <a:pt x="6493" y="2780"/>
                  <a:pt x="6651" y="2431"/>
                </a:cubicBezTo>
                <a:cubicBezTo>
                  <a:pt x="6683" y="2368"/>
                  <a:pt x="6714" y="2336"/>
                  <a:pt x="6778" y="2305"/>
                </a:cubicBezTo>
                <a:cubicBezTo>
                  <a:pt x="7031" y="2178"/>
                  <a:pt x="7284" y="2083"/>
                  <a:pt x="7538" y="1988"/>
                </a:cubicBezTo>
                <a:cubicBezTo>
                  <a:pt x="7728" y="1924"/>
                  <a:pt x="7918" y="1861"/>
                  <a:pt x="8108" y="1798"/>
                </a:cubicBezTo>
                <a:cubicBezTo>
                  <a:pt x="8234" y="1766"/>
                  <a:pt x="8393" y="1703"/>
                  <a:pt x="8551" y="1703"/>
                </a:cubicBezTo>
                <a:close/>
                <a:moveTo>
                  <a:pt x="4460" y="5849"/>
                </a:moveTo>
                <a:cubicBezTo>
                  <a:pt x="4472" y="5849"/>
                  <a:pt x="4485" y="5850"/>
                  <a:pt x="4497" y="5851"/>
                </a:cubicBezTo>
                <a:cubicBezTo>
                  <a:pt x="4592" y="5883"/>
                  <a:pt x="4719" y="5915"/>
                  <a:pt x="4751" y="6010"/>
                </a:cubicBezTo>
                <a:cubicBezTo>
                  <a:pt x="4814" y="6105"/>
                  <a:pt x="4846" y="6136"/>
                  <a:pt x="4814" y="6231"/>
                </a:cubicBezTo>
                <a:cubicBezTo>
                  <a:pt x="4751" y="6295"/>
                  <a:pt x="4719" y="6390"/>
                  <a:pt x="4687" y="6485"/>
                </a:cubicBezTo>
                <a:cubicBezTo>
                  <a:pt x="4687" y="6548"/>
                  <a:pt x="4687" y="6706"/>
                  <a:pt x="4592" y="6706"/>
                </a:cubicBezTo>
                <a:cubicBezTo>
                  <a:pt x="4371" y="6706"/>
                  <a:pt x="4181" y="6453"/>
                  <a:pt x="4149" y="6295"/>
                </a:cubicBezTo>
                <a:cubicBezTo>
                  <a:pt x="4089" y="6086"/>
                  <a:pt x="4255" y="5849"/>
                  <a:pt x="4460" y="5849"/>
                </a:cubicBezTo>
                <a:close/>
                <a:moveTo>
                  <a:pt x="5321" y="6326"/>
                </a:moveTo>
                <a:cubicBezTo>
                  <a:pt x="5638" y="6358"/>
                  <a:pt x="5733" y="6611"/>
                  <a:pt x="5764" y="6896"/>
                </a:cubicBezTo>
                <a:cubicBezTo>
                  <a:pt x="5764" y="7055"/>
                  <a:pt x="5764" y="7213"/>
                  <a:pt x="5701" y="7308"/>
                </a:cubicBezTo>
                <a:cubicBezTo>
                  <a:pt x="5649" y="7386"/>
                  <a:pt x="5554" y="7443"/>
                  <a:pt x="5469" y="7443"/>
                </a:cubicBezTo>
                <a:cubicBezTo>
                  <a:pt x="5451" y="7443"/>
                  <a:pt x="5433" y="7440"/>
                  <a:pt x="5416" y="7435"/>
                </a:cubicBezTo>
                <a:cubicBezTo>
                  <a:pt x="5226" y="7435"/>
                  <a:pt x="4973" y="7150"/>
                  <a:pt x="4941" y="6960"/>
                </a:cubicBezTo>
                <a:lnTo>
                  <a:pt x="4941" y="6960"/>
                </a:lnTo>
                <a:cubicBezTo>
                  <a:pt x="4946" y="6980"/>
                  <a:pt x="4949" y="6988"/>
                  <a:pt x="4950" y="6988"/>
                </a:cubicBezTo>
                <a:cubicBezTo>
                  <a:pt x="4952" y="6988"/>
                  <a:pt x="4941" y="6924"/>
                  <a:pt x="4935" y="6897"/>
                </a:cubicBezTo>
                <a:lnTo>
                  <a:pt x="4935" y="6897"/>
                </a:lnTo>
                <a:cubicBezTo>
                  <a:pt x="4936" y="6919"/>
                  <a:pt x="4938" y="6940"/>
                  <a:pt x="4941" y="6960"/>
                </a:cubicBezTo>
                <a:cubicBezTo>
                  <a:pt x="4933" y="6904"/>
                  <a:pt x="4931" y="6884"/>
                  <a:pt x="4932" y="6884"/>
                </a:cubicBezTo>
                <a:lnTo>
                  <a:pt x="4932" y="6884"/>
                </a:lnTo>
                <a:cubicBezTo>
                  <a:pt x="4933" y="6884"/>
                  <a:pt x="4934" y="6889"/>
                  <a:pt x="4935" y="6897"/>
                </a:cubicBezTo>
                <a:lnTo>
                  <a:pt x="4935" y="6897"/>
                </a:lnTo>
                <a:cubicBezTo>
                  <a:pt x="4928" y="6668"/>
                  <a:pt x="5032" y="6326"/>
                  <a:pt x="5321" y="6326"/>
                </a:cubicBezTo>
                <a:close/>
                <a:moveTo>
                  <a:pt x="6334" y="6865"/>
                </a:moveTo>
                <a:cubicBezTo>
                  <a:pt x="6619" y="6896"/>
                  <a:pt x="6778" y="7118"/>
                  <a:pt x="6809" y="7372"/>
                </a:cubicBezTo>
                <a:cubicBezTo>
                  <a:pt x="6841" y="7625"/>
                  <a:pt x="6809" y="8037"/>
                  <a:pt x="6493" y="8100"/>
                </a:cubicBezTo>
                <a:cubicBezTo>
                  <a:pt x="6458" y="8113"/>
                  <a:pt x="6425" y="8119"/>
                  <a:pt x="6394" y="8119"/>
                </a:cubicBezTo>
                <a:cubicBezTo>
                  <a:pt x="6198" y="8119"/>
                  <a:pt x="6072" y="7884"/>
                  <a:pt x="6018" y="7720"/>
                </a:cubicBezTo>
                <a:cubicBezTo>
                  <a:pt x="5986" y="7530"/>
                  <a:pt x="5986" y="7372"/>
                  <a:pt x="6018" y="7213"/>
                </a:cubicBezTo>
                <a:cubicBezTo>
                  <a:pt x="6081" y="7055"/>
                  <a:pt x="6176" y="6865"/>
                  <a:pt x="6334" y="6865"/>
                </a:cubicBezTo>
                <a:close/>
                <a:moveTo>
                  <a:pt x="3991" y="1671"/>
                </a:moveTo>
                <a:cubicBezTo>
                  <a:pt x="4212" y="1766"/>
                  <a:pt x="4466" y="1861"/>
                  <a:pt x="4719" y="1861"/>
                </a:cubicBezTo>
                <a:cubicBezTo>
                  <a:pt x="4973" y="1893"/>
                  <a:pt x="5194" y="1893"/>
                  <a:pt x="5448" y="1893"/>
                </a:cubicBezTo>
                <a:cubicBezTo>
                  <a:pt x="5806" y="1893"/>
                  <a:pt x="6165" y="1879"/>
                  <a:pt x="6534" y="1879"/>
                </a:cubicBezTo>
                <a:cubicBezTo>
                  <a:pt x="6718" y="1879"/>
                  <a:pt x="6904" y="1882"/>
                  <a:pt x="7094" y="1893"/>
                </a:cubicBezTo>
                <a:cubicBezTo>
                  <a:pt x="6936" y="1924"/>
                  <a:pt x="6809" y="1988"/>
                  <a:pt x="6683" y="2051"/>
                </a:cubicBezTo>
                <a:cubicBezTo>
                  <a:pt x="6619" y="2083"/>
                  <a:pt x="6588" y="2083"/>
                  <a:pt x="6524" y="2146"/>
                </a:cubicBezTo>
                <a:cubicBezTo>
                  <a:pt x="6461" y="2210"/>
                  <a:pt x="6398" y="2336"/>
                  <a:pt x="6366" y="2431"/>
                </a:cubicBezTo>
                <a:cubicBezTo>
                  <a:pt x="6176" y="2906"/>
                  <a:pt x="6081" y="3413"/>
                  <a:pt x="5986" y="3920"/>
                </a:cubicBezTo>
                <a:cubicBezTo>
                  <a:pt x="5923" y="4173"/>
                  <a:pt x="5923" y="4458"/>
                  <a:pt x="6208" y="4585"/>
                </a:cubicBezTo>
                <a:cubicBezTo>
                  <a:pt x="6272" y="4613"/>
                  <a:pt x="6338" y="4626"/>
                  <a:pt x="6403" y="4626"/>
                </a:cubicBezTo>
                <a:cubicBezTo>
                  <a:pt x="6629" y="4626"/>
                  <a:pt x="6852" y="4479"/>
                  <a:pt x="6999" y="4331"/>
                </a:cubicBezTo>
                <a:cubicBezTo>
                  <a:pt x="7189" y="4141"/>
                  <a:pt x="7316" y="3920"/>
                  <a:pt x="7379" y="3666"/>
                </a:cubicBezTo>
                <a:cubicBezTo>
                  <a:pt x="7379" y="3571"/>
                  <a:pt x="7411" y="3476"/>
                  <a:pt x="7443" y="3381"/>
                </a:cubicBezTo>
                <a:cubicBezTo>
                  <a:pt x="7443" y="3350"/>
                  <a:pt x="7601" y="3318"/>
                  <a:pt x="7633" y="3318"/>
                </a:cubicBezTo>
                <a:cubicBezTo>
                  <a:pt x="7696" y="3286"/>
                  <a:pt x="7791" y="3286"/>
                  <a:pt x="7854" y="3255"/>
                </a:cubicBezTo>
                <a:cubicBezTo>
                  <a:pt x="7981" y="3223"/>
                  <a:pt x="8108" y="3160"/>
                  <a:pt x="8234" y="3096"/>
                </a:cubicBezTo>
                <a:cubicBezTo>
                  <a:pt x="8361" y="3033"/>
                  <a:pt x="8456" y="2938"/>
                  <a:pt x="8583" y="2938"/>
                </a:cubicBezTo>
                <a:cubicBezTo>
                  <a:pt x="8709" y="2970"/>
                  <a:pt x="8868" y="3128"/>
                  <a:pt x="8963" y="3223"/>
                </a:cubicBezTo>
                <a:cubicBezTo>
                  <a:pt x="9153" y="3381"/>
                  <a:pt x="9311" y="3571"/>
                  <a:pt x="9501" y="3761"/>
                </a:cubicBezTo>
                <a:cubicBezTo>
                  <a:pt x="9850" y="4141"/>
                  <a:pt x="10230" y="4553"/>
                  <a:pt x="10578" y="4933"/>
                </a:cubicBezTo>
                <a:cubicBezTo>
                  <a:pt x="10926" y="5313"/>
                  <a:pt x="11275" y="5693"/>
                  <a:pt x="11623" y="6073"/>
                </a:cubicBezTo>
                <a:cubicBezTo>
                  <a:pt x="11718" y="6168"/>
                  <a:pt x="11750" y="6231"/>
                  <a:pt x="11781" y="6326"/>
                </a:cubicBezTo>
                <a:cubicBezTo>
                  <a:pt x="11813" y="6421"/>
                  <a:pt x="11813" y="6516"/>
                  <a:pt x="11813" y="6611"/>
                </a:cubicBezTo>
                <a:cubicBezTo>
                  <a:pt x="11813" y="6865"/>
                  <a:pt x="11591" y="6928"/>
                  <a:pt x="11401" y="6928"/>
                </a:cubicBezTo>
                <a:cubicBezTo>
                  <a:pt x="11370" y="6928"/>
                  <a:pt x="11180" y="6770"/>
                  <a:pt x="11148" y="6738"/>
                </a:cubicBezTo>
                <a:cubicBezTo>
                  <a:pt x="11021" y="6643"/>
                  <a:pt x="10863" y="6548"/>
                  <a:pt x="10736" y="6453"/>
                </a:cubicBezTo>
                <a:cubicBezTo>
                  <a:pt x="10356" y="6200"/>
                  <a:pt x="10008" y="5946"/>
                  <a:pt x="9628" y="5661"/>
                </a:cubicBezTo>
                <a:cubicBezTo>
                  <a:pt x="9533" y="5630"/>
                  <a:pt x="9438" y="5503"/>
                  <a:pt x="9311" y="5471"/>
                </a:cubicBezTo>
                <a:cubicBezTo>
                  <a:pt x="9298" y="5468"/>
                  <a:pt x="9285" y="5466"/>
                  <a:pt x="9273" y="5466"/>
                </a:cubicBezTo>
                <a:cubicBezTo>
                  <a:pt x="9172" y="5466"/>
                  <a:pt x="9128" y="5577"/>
                  <a:pt x="9184" y="5661"/>
                </a:cubicBezTo>
                <a:cubicBezTo>
                  <a:pt x="9184" y="5693"/>
                  <a:pt x="9216" y="5725"/>
                  <a:pt x="9248" y="5756"/>
                </a:cubicBezTo>
                <a:cubicBezTo>
                  <a:pt x="9501" y="5915"/>
                  <a:pt x="9723" y="6105"/>
                  <a:pt x="9976" y="6263"/>
                </a:cubicBezTo>
                <a:cubicBezTo>
                  <a:pt x="10166" y="6421"/>
                  <a:pt x="10388" y="6548"/>
                  <a:pt x="10578" y="6706"/>
                </a:cubicBezTo>
                <a:cubicBezTo>
                  <a:pt x="10768" y="6833"/>
                  <a:pt x="10926" y="6960"/>
                  <a:pt x="11053" y="7087"/>
                </a:cubicBezTo>
                <a:cubicBezTo>
                  <a:pt x="11085" y="7118"/>
                  <a:pt x="11116" y="7118"/>
                  <a:pt x="11148" y="7150"/>
                </a:cubicBezTo>
                <a:cubicBezTo>
                  <a:pt x="11180" y="7213"/>
                  <a:pt x="11148" y="7340"/>
                  <a:pt x="11148" y="7403"/>
                </a:cubicBezTo>
                <a:cubicBezTo>
                  <a:pt x="11148" y="7688"/>
                  <a:pt x="10958" y="7752"/>
                  <a:pt x="10705" y="7752"/>
                </a:cubicBezTo>
                <a:cubicBezTo>
                  <a:pt x="10578" y="7720"/>
                  <a:pt x="10483" y="7720"/>
                  <a:pt x="10388" y="7625"/>
                </a:cubicBezTo>
                <a:lnTo>
                  <a:pt x="10040" y="7372"/>
                </a:lnTo>
                <a:cubicBezTo>
                  <a:pt x="9945" y="7277"/>
                  <a:pt x="9850" y="7182"/>
                  <a:pt x="9755" y="7087"/>
                </a:cubicBezTo>
                <a:cubicBezTo>
                  <a:pt x="9628" y="6992"/>
                  <a:pt x="9501" y="6865"/>
                  <a:pt x="9375" y="6770"/>
                </a:cubicBezTo>
                <a:cubicBezTo>
                  <a:pt x="9153" y="6611"/>
                  <a:pt x="8931" y="6453"/>
                  <a:pt x="8709" y="6326"/>
                </a:cubicBezTo>
                <a:cubicBezTo>
                  <a:pt x="8678" y="6295"/>
                  <a:pt x="8646" y="6263"/>
                  <a:pt x="8583" y="6263"/>
                </a:cubicBezTo>
                <a:cubicBezTo>
                  <a:pt x="8456" y="6263"/>
                  <a:pt x="8393" y="6390"/>
                  <a:pt x="8456" y="6485"/>
                </a:cubicBezTo>
                <a:cubicBezTo>
                  <a:pt x="8488" y="6548"/>
                  <a:pt x="8583" y="6580"/>
                  <a:pt x="8646" y="6611"/>
                </a:cubicBezTo>
                <a:cubicBezTo>
                  <a:pt x="8773" y="6706"/>
                  <a:pt x="8899" y="6801"/>
                  <a:pt x="9026" y="6896"/>
                </a:cubicBezTo>
                <a:cubicBezTo>
                  <a:pt x="9248" y="7087"/>
                  <a:pt x="9501" y="7277"/>
                  <a:pt x="9723" y="7467"/>
                </a:cubicBezTo>
                <a:cubicBezTo>
                  <a:pt x="9881" y="7593"/>
                  <a:pt x="10040" y="7783"/>
                  <a:pt x="10071" y="7973"/>
                </a:cubicBezTo>
                <a:cubicBezTo>
                  <a:pt x="10096" y="8149"/>
                  <a:pt x="9922" y="8205"/>
                  <a:pt x="9770" y="8205"/>
                </a:cubicBezTo>
                <a:cubicBezTo>
                  <a:pt x="9731" y="8205"/>
                  <a:pt x="9692" y="8201"/>
                  <a:pt x="9660" y="8195"/>
                </a:cubicBezTo>
                <a:cubicBezTo>
                  <a:pt x="9438" y="8132"/>
                  <a:pt x="9248" y="8005"/>
                  <a:pt x="9026" y="7878"/>
                </a:cubicBezTo>
                <a:cubicBezTo>
                  <a:pt x="8646" y="7625"/>
                  <a:pt x="8266" y="7308"/>
                  <a:pt x="7886" y="7023"/>
                </a:cubicBezTo>
                <a:cubicBezTo>
                  <a:pt x="7791" y="6960"/>
                  <a:pt x="7664" y="6896"/>
                  <a:pt x="7569" y="6833"/>
                </a:cubicBezTo>
                <a:cubicBezTo>
                  <a:pt x="7545" y="6809"/>
                  <a:pt x="7516" y="6799"/>
                  <a:pt x="7488" y="6799"/>
                </a:cubicBezTo>
                <a:cubicBezTo>
                  <a:pt x="7443" y="6799"/>
                  <a:pt x="7399" y="6826"/>
                  <a:pt x="7379" y="6865"/>
                </a:cubicBezTo>
                <a:cubicBezTo>
                  <a:pt x="7316" y="6960"/>
                  <a:pt x="7379" y="6992"/>
                  <a:pt x="7411" y="7055"/>
                </a:cubicBezTo>
                <a:cubicBezTo>
                  <a:pt x="7506" y="7087"/>
                  <a:pt x="8329" y="7720"/>
                  <a:pt x="8646" y="7942"/>
                </a:cubicBezTo>
                <a:cubicBezTo>
                  <a:pt x="8773" y="8068"/>
                  <a:pt x="8994" y="8195"/>
                  <a:pt x="9089" y="8385"/>
                </a:cubicBezTo>
                <a:cubicBezTo>
                  <a:pt x="9045" y="8520"/>
                  <a:pt x="8888" y="8559"/>
                  <a:pt x="8733" y="8559"/>
                </a:cubicBezTo>
                <a:cubicBezTo>
                  <a:pt x="8669" y="8559"/>
                  <a:pt x="8606" y="8552"/>
                  <a:pt x="8551" y="8543"/>
                </a:cubicBezTo>
                <a:cubicBezTo>
                  <a:pt x="8361" y="8480"/>
                  <a:pt x="8139" y="8417"/>
                  <a:pt x="7949" y="8322"/>
                </a:cubicBezTo>
                <a:cubicBezTo>
                  <a:pt x="8044" y="8005"/>
                  <a:pt x="8013" y="7530"/>
                  <a:pt x="7728" y="7308"/>
                </a:cubicBezTo>
                <a:cubicBezTo>
                  <a:pt x="7605" y="7185"/>
                  <a:pt x="7443" y="7116"/>
                  <a:pt x="7283" y="7116"/>
                </a:cubicBezTo>
                <a:cubicBezTo>
                  <a:pt x="7196" y="7116"/>
                  <a:pt x="7110" y="7137"/>
                  <a:pt x="7031" y="7182"/>
                </a:cubicBezTo>
                <a:cubicBezTo>
                  <a:pt x="6962" y="6882"/>
                  <a:pt x="6657" y="6615"/>
                  <a:pt x="6350" y="6615"/>
                </a:cubicBezTo>
                <a:cubicBezTo>
                  <a:pt x="6236" y="6615"/>
                  <a:pt x="6121" y="6652"/>
                  <a:pt x="6018" y="6738"/>
                </a:cubicBezTo>
                <a:cubicBezTo>
                  <a:pt x="5986" y="6516"/>
                  <a:pt x="5859" y="6295"/>
                  <a:pt x="5638" y="6168"/>
                </a:cubicBezTo>
                <a:cubicBezTo>
                  <a:pt x="5535" y="6107"/>
                  <a:pt x="5420" y="6072"/>
                  <a:pt x="5300" y="6072"/>
                </a:cubicBezTo>
                <a:cubicBezTo>
                  <a:pt x="5234" y="6072"/>
                  <a:pt x="5166" y="6082"/>
                  <a:pt x="5099" y="6105"/>
                </a:cubicBezTo>
                <a:cubicBezTo>
                  <a:pt x="5068" y="5978"/>
                  <a:pt x="5004" y="5851"/>
                  <a:pt x="4909" y="5756"/>
                </a:cubicBezTo>
                <a:cubicBezTo>
                  <a:pt x="4877" y="5725"/>
                  <a:pt x="4751" y="5693"/>
                  <a:pt x="4719" y="5661"/>
                </a:cubicBezTo>
                <a:cubicBezTo>
                  <a:pt x="4719" y="5630"/>
                  <a:pt x="4719" y="5598"/>
                  <a:pt x="4687" y="5566"/>
                </a:cubicBezTo>
                <a:cubicBezTo>
                  <a:pt x="4624" y="5440"/>
                  <a:pt x="4497" y="5313"/>
                  <a:pt x="4402" y="5250"/>
                </a:cubicBezTo>
                <a:cubicBezTo>
                  <a:pt x="3927" y="4870"/>
                  <a:pt x="3294" y="4680"/>
                  <a:pt x="2756" y="4490"/>
                </a:cubicBezTo>
                <a:lnTo>
                  <a:pt x="3991" y="1671"/>
                </a:lnTo>
                <a:close/>
                <a:moveTo>
                  <a:pt x="7320" y="7395"/>
                </a:moveTo>
                <a:cubicBezTo>
                  <a:pt x="7395" y="7395"/>
                  <a:pt x="7474" y="7419"/>
                  <a:pt x="7538" y="7467"/>
                </a:cubicBezTo>
                <a:cubicBezTo>
                  <a:pt x="7633" y="7562"/>
                  <a:pt x="7696" y="7720"/>
                  <a:pt x="7728" y="7847"/>
                </a:cubicBezTo>
                <a:cubicBezTo>
                  <a:pt x="7728" y="8037"/>
                  <a:pt x="7759" y="8258"/>
                  <a:pt x="7633" y="8417"/>
                </a:cubicBezTo>
                <a:cubicBezTo>
                  <a:pt x="7563" y="8509"/>
                  <a:pt x="7443" y="8568"/>
                  <a:pt x="7333" y="8568"/>
                </a:cubicBezTo>
                <a:cubicBezTo>
                  <a:pt x="7293" y="8568"/>
                  <a:pt x="7255" y="8560"/>
                  <a:pt x="7221" y="8543"/>
                </a:cubicBezTo>
                <a:cubicBezTo>
                  <a:pt x="7063" y="8448"/>
                  <a:pt x="6999" y="8258"/>
                  <a:pt x="6968" y="8068"/>
                </a:cubicBezTo>
                <a:cubicBezTo>
                  <a:pt x="6999" y="7973"/>
                  <a:pt x="7031" y="7878"/>
                  <a:pt x="7063" y="7783"/>
                </a:cubicBezTo>
                <a:cubicBezTo>
                  <a:pt x="7063" y="7688"/>
                  <a:pt x="7063" y="7562"/>
                  <a:pt x="7126" y="7467"/>
                </a:cubicBezTo>
                <a:cubicBezTo>
                  <a:pt x="7174" y="7419"/>
                  <a:pt x="7245" y="7395"/>
                  <a:pt x="7320" y="7395"/>
                </a:cubicBezTo>
                <a:close/>
                <a:moveTo>
                  <a:pt x="1914" y="0"/>
                </a:moveTo>
                <a:cubicBezTo>
                  <a:pt x="1868" y="0"/>
                  <a:pt x="1830" y="16"/>
                  <a:pt x="1806" y="56"/>
                </a:cubicBezTo>
                <a:cubicBezTo>
                  <a:pt x="1742" y="151"/>
                  <a:pt x="1679" y="278"/>
                  <a:pt x="1647" y="373"/>
                </a:cubicBezTo>
                <a:cubicBezTo>
                  <a:pt x="1552" y="626"/>
                  <a:pt x="254" y="3540"/>
                  <a:pt x="159" y="3761"/>
                </a:cubicBezTo>
                <a:cubicBezTo>
                  <a:pt x="127" y="3856"/>
                  <a:pt x="0" y="4046"/>
                  <a:pt x="95" y="4141"/>
                </a:cubicBezTo>
                <a:cubicBezTo>
                  <a:pt x="127" y="4205"/>
                  <a:pt x="190" y="4205"/>
                  <a:pt x="254" y="4236"/>
                </a:cubicBezTo>
                <a:cubicBezTo>
                  <a:pt x="349" y="4300"/>
                  <a:pt x="2027" y="4996"/>
                  <a:pt x="2249" y="5123"/>
                </a:cubicBezTo>
                <a:cubicBezTo>
                  <a:pt x="2291" y="5137"/>
                  <a:pt x="2340" y="5151"/>
                  <a:pt x="2384" y="5151"/>
                </a:cubicBezTo>
                <a:cubicBezTo>
                  <a:pt x="2438" y="5151"/>
                  <a:pt x="2485" y="5130"/>
                  <a:pt x="2502" y="5060"/>
                </a:cubicBezTo>
                <a:cubicBezTo>
                  <a:pt x="2566" y="4965"/>
                  <a:pt x="2597" y="4838"/>
                  <a:pt x="2661" y="4743"/>
                </a:cubicBezTo>
                <a:cubicBezTo>
                  <a:pt x="3009" y="4870"/>
                  <a:pt x="3389" y="4996"/>
                  <a:pt x="3769" y="5155"/>
                </a:cubicBezTo>
                <a:cubicBezTo>
                  <a:pt x="3991" y="5281"/>
                  <a:pt x="4212" y="5408"/>
                  <a:pt x="4371" y="5598"/>
                </a:cubicBezTo>
                <a:cubicBezTo>
                  <a:pt x="3991" y="5630"/>
                  <a:pt x="3801" y="6041"/>
                  <a:pt x="3896" y="6390"/>
                </a:cubicBezTo>
                <a:cubicBezTo>
                  <a:pt x="3954" y="6652"/>
                  <a:pt x="4280" y="6967"/>
                  <a:pt x="4603" y="6967"/>
                </a:cubicBezTo>
                <a:cubicBezTo>
                  <a:pt x="4631" y="6967"/>
                  <a:pt x="4659" y="6965"/>
                  <a:pt x="4687" y="6960"/>
                </a:cubicBezTo>
                <a:cubicBezTo>
                  <a:pt x="4687" y="7182"/>
                  <a:pt x="4846" y="7372"/>
                  <a:pt x="5004" y="7530"/>
                </a:cubicBezTo>
                <a:cubicBezTo>
                  <a:pt x="5139" y="7646"/>
                  <a:pt x="5287" y="7715"/>
                  <a:pt x="5438" y="7715"/>
                </a:cubicBezTo>
                <a:cubicBezTo>
                  <a:pt x="5535" y="7715"/>
                  <a:pt x="5634" y="7687"/>
                  <a:pt x="5733" y="7625"/>
                </a:cubicBezTo>
                <a:cubicBezTo>
                  <a:pt x="5782" y="7997"/>
                  <a:pt x="6065" y="8389"/>
                  <a:pt x="6429" y="8389"/>
                </a:cubicBezTo>
                <a:cubicBezTo>
                  <a:pt x="6529" y="8389"/>
                  <a:pt x="6636" y="8359"/>
                  <a:pt x="6746" y="8290"/>
                </a:cubicBezTo>
                <a:cubicBezTo>
                  <a:pt x="6809" y="8543"/>
                  <a:pt x="6968" y="8733"/>
                  <a:pt x="7221" y="8828"/>
                </a:cubicBezTo>
                <a:cubicBezTo>
                  <a:pt x="7260" y="8840"/>
                  <a:pt x="7302" y="8845"/>
                  <a:pt x="7344" y="8845"/>
                </a:cubicBezTo>
                <a:cubicBezTo>
                  <a:pt x="7539" y="8845"/>
                  <a:pt x="7750" y="8731"/>
                  <a:pt x="7854" y="8575"/>
                </a:cubicBezTo>
                <a:cubicBezTo>
                  <a:pt x="8139" y="8733"/>
                  <a:pt x="8519" y="8828"/>
                  <a:pt x="8836" y="8828"/>
                </a:cubicBezTo>
                <a:cubicBezTo>
                  <a:pt x="9089" y="8797"/>
                  <a:pt x="9343" y="8638"/>
                  <a:pt x="9375" y="8353"/>
                </a:cubicBezTo>
                <a:cubicBezTo>
                  <a:pt x="9509" y="8420"/>
                  <a:pt x="9659" y="8488"/>
                  <a:pt x="9814" y="8488"/>
                </a:cubicBezTo>
                <a:cubicBezTo>
                  <a:pt x="9878" y="8488"/>
                  <a:pt x="9943" y="8476"/>
                  <a:pt x="10008" y="8448"/>
                </a:cubicBezTo>
                <a:cubicBezTo>
                  <a:pt x="10230" y="8353"/>
                  <a:pt x="10388" y="8195"/>
                  <a:pt x="10356" y="7942"/>
                </a:cubicBezTo>
                <a:lnTo>
                  <a:pt x="10356" y="7942"/>
                </a:lnTo>
                <a:cubicBezTo>
                  <a:pt x="10483" y="7989"/>
                  <a:pt x="10633" y="8021"/>
                  <a:pt x="10780" y="8021"/>
                </a:cubicBezTo>
                <a:cubicBezTo>
                  <a:pt x="10926" y="8021"/>
                  <a:pt x="11069" y="7989"/>
                  <a:pt x="11180" y="7910"/>
                </a:cubicBezTo>
                <a:cubicBezTo>
                  <a:pt x="11433" y="7783"/>
                  <a:pt x="11465" y="7467"/>
                  <a:pt x="11433" y="7213"/>
                </a:cubicBezTo>
                <a:cubicBezTo>
                  <a:pt x="11655" y="7182"/>
                  <a:pt x="11908" y="7118"/>
                  <a:pt x="12035" y="6896"/>
                </a:cubicBezTo>
                <a:cubicBezTo>
                  <a:pt x="12098" y="6770"/>
                  <a:pt x="12098" y="6643"/>
                  <a:pt x="12098" y="6485"/>
                </a:cubicBezTo>
                <a:cubicBezTo>
                  <a:pt x="12098" y="6421"/>
                  <a:pt x="12098" y="6358"/>
                  <a:pt x="12066" y="6326"/>
                </a:cubicBezTo>
                <a:cubicBezTo>
                  <a:pt x="12066" y="6263"/>
                  <a:pt x="12035" y="6263"/>
                  <a:pt x="12066" y="6263"/>
                </a:cubicBezTo>
                <a:cubicBezTo>
                  <a:pt x="12098" y="6231"/>
                  <a:pt x="12130" y="6231"/>
                  <a:pt x="12161" y="6200"/>
                </a:cubicBezTo>
                <a:cubicBezTo>
                  <a:pt x="12288" y="6136"/>
                  <a:pt x="12383" y="6010"/>
                  <a:pt x="12446" y="5883"/>
                </a:cubicBezTo>
                <a:cubicBezTo>
                  <a:pt x="12510" y="5820"/>
                  <a:pt x="12541" y="5725"/>
                  <a:pt x="12636" y="5661"/>
                </a:cubicBezTo>
                <a:cubicBezTo>
                  <a:pt x="12795" y="5535"/>
                  <a:pt x="12953" y="5408"/>
                  <a:pt x="13111" y="5281"/>
                </a:cubicBezTo>
                <a:cubicBezTo>
                  <a:pt x="13143" y="5376"/>
                  <a:pt x="13175" y="5566"/>
                  <a:pt x="13270" y="5630"/>
                </a:cubicBezTo>
                <a:cubicBezTo>
                  <a:pt x="13298" y="5639"/>
                  <a:pt x="13323" y="5643"/>
                  <a:pt x="13346" y="5643"/>
                </a:cubicBezTo>
                <a:cubicBezTo>
                  <a:pt x="13402" y="5643"/>
                  <a:pt x="13447" y="5620"/>
                  <a:pt x="13491" y="5598"/>
                </a:cubicBezTo>
                <a:cubicBezTo>
                  <a:pt x="13745" y="5503"/>
                  <a:pt x="15423" y="4775"/>
                  <a:pt x="15518" y="4711"/>
                </a:cubicBezTo>
                <a:cubicBezTo>
                  <a:pt x="15582" y="4680"/>
                  <a:pt x="15708" y="4648"/>
                  <a:pt x="15677" y="4521"/>
                </a:cubicBezTo>
                <a:cubicBezTo>
                  <a:pt x="15677" y="4521"/>
                  <a:pt x="15677" y="4521"/>
                  <a:pt x="15677" y="4490"/>
                </a:cubicBezTo>
                <a:cubicBezTo>
                  <a:pt x="15233" y="3508"/>
                  <a:pt x="14157" y="1038"/>
                  <a:pt x="14062" y="816"/>
                </a:cubicBezTo>
                <a:cubicBezTo>
                  <a:pt x="14002" y="727"/>
                  <a:pt x="13970" y="497"/>
                  <a:pt x="13835" y="497"/>
                </a:cubicBezTo>
                <a:cubicBezTo>
                  <a:pt x="13826" y="497"/>
                  <a:pt x="13817" y="498"/>
                  <a:pt x="13808" y="499"/>
                </a:cubicBezTo>
                <a:cubicBezTo>
                  <a:pt x="13745" y="499"/>
                  <a:pt x="13681" y="531"/>
                  <a:pt x="13650" y="563"/>
                </a:cubicBezTo>
                <a:cubicBezTo>
                  <a:pt x="13523" y="626"/>
                  <a:pt x="13428" y="658"/>
                  <a:pt x="13301" y="721"/>
                </a:cubicBezTo>
                <a:cubicBezTo>
                  <a:pt x="12985" y="848"/>
                  <a:pt x="11908" y="1323"/>
                  <a:pt x="11718" y="1418"/>
                </a:cubicBezTo>
                <a:cubicBezTo>
                  <a:pt x="11655" y="1418"/>
                  <a:pt x="11623" y="1449"/>
                  <a:pt x="11591" y="1481"/>
                </a:cubicBezTo>
                <a:cubicBezTo>
                  <a:pt x="11433" y="1544"/>
                  <a:pt x="11528" y="1671"/>
                  <a:pt x="11560" y="1766"/>
                </a:cubicBezTo>
                <a:cubicBezTo>
                  <a:pt x="11338" y="1924"/>
                  <a:pt x="11085" y="1988"/>
                  <a:pt x="10800" y="2019"/>
                </a:cubicBezTo>
                <a:cubicBezTo>
                  <a:pt x="10749" y="2025"/>
                  <a:pt x="10700" y="2028"/>
                  <a:pt x="10651" y="2028"/>
                </a:cubicBezTo>
                <a:cubicBezTo>
                  <a:pt x="10424" y="2028"/>
                  <a:pt x="10211" y="1971"/>
                  <a:pt x="9976" y="1893"/>
                </a:cubicBezTo>
                <a:cubicBezTo>
                  <a:pt x="9660" y="1798"/>
                  <a:pt x="9375" y="1703"/>
                  <a:pt x="9058" y="1576"/>
                </a:cubicBezTo>
                <a:cubicBezTo>
                  <a:pt x="8878" y="1525"/>
                  <a:pt x="8678" y="1432"/>
                  <a:pt x="8474" y="1432"/>
                </a:cubicBezTo>
                <a:cubicBezTo>
                  <a:pt x="8426" y="1432"/>
                  <a:pt x="8378" y="1437"/>
                  <a:pt x="8329" y="1449"/>
                </a:cubicBezTo>
                <a:cubicBezTo>
                  <a:pt x="8203" y="1481"/>
                  <a:pt x="8076" y="1513"/>
                  <a:pt x="7949" y="1576"/>
                </a:cubicBezTo>
                <a:cubicBezTo>
                  <a:pt x="7873" y="1576"/>
                  <a:pt x="7797" y="1617"/>
                  <a:pt x="7721" y="1617"/>
                </a:cubicBezTo>
                <a:cubicBezTo>
                  <a:pt x="7702" y="1617"/>
                  <a:pt x="7683" y="1614"/>
                  <a:pt x="7664" y="1608"/>
                </a:cubicBezTo>
                <a:lnTo>
                  <a:pt x="7284" y="1608"/>
                </a:lnTo>
                <a:cubicBezTo>
                  <a:pt x="6983" y="1592"/>
                  <a:pt x="6675" y="1584"/>
                  <a:pt x="6366" y="1584"/>
                </a:cubicBezTo>
                <a:cubicBezTo>
                  <a:pt x="6057" y="1584"/>
                  <a:pt x="5748" y="1592"/>
                  <a:pt x="5448" y="1608"/>
                </a:cubicBezTo>
                <a:lnTo>
                  <a:pt x="4814" y="1608"/>
                </a:lnTo>
                <a:cubicBezTo>
                  <a:pt x="4561" y="1576"/>
                  <a:pt x="4339" y="1513"/>
                  <a:pt x="4086" y="1418"/>
                </a:cubicBezTo>
                <a:cubicBezTo>
                  <a:pt x="4149" y="1323"/>
                  <a:pt x="4276" y="1133"/>
                  <a:pt x="4212" y="1038"/>
                </a:cubicBezTo>
                <a:cubicBezTo>
                  <a:pt x="4181" y="974"/>
                  <a:pt x="4117" y="943"/>
                  <a:pt x="4054" y="911"/>
                </a:cubicBezTo>
                <a:cubicBezTo>
                  <a:pt x="3801" y="816"/>
                  <a:pt x="2629" y="309"/>
                  <a:pt x="2344" y="183"/>
                </a:cubicBezTo>
                <a:cubicBezTo>
                  <a:pt x="2249" y="135"/>
                  <a:pt x="2049" y="0"/>
                  <a:pt x="191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59;p31">
            <a:extLst>
              <a:ext uri="{FF2B5EF4-FFF2-40B4-BE49-F238E27FC236}">
                <a16:creationId xmlns:a16="http://schemas.microsoft.com/office/drawing/2014/main" id="{AAB39028-F1B5-4E42-B6DA-7043335875FE}"/>
              </a:ext>
            </a:extLst>
          </p:cNvPr>
          <p:cNvSpPr/>
          <p:nvPr/>
        </p:nvSpPr>
        <p:spPr>
          <a:xfrm>
            <a:off x="1044018" y="844462"/>
            <a:ext cx="989692" cy="989692"/>
          </a:xfrm>
          <a:custGeom>
            <a:avLst/>
            <a:gdLst/>
            <a:ahLst/>
            <a:cxnLst/>
            <a:rect l="l" t="t" r="r" b="b"/>
            <a:pathLst>
              <a:path w="31037" h="31037" extrusionOk="0">
                <a:moveTo>
                  <a:pt x="15519" y="3738"/>
                </a:moveTo>
                <a:cubicBezTo>
                  <a:pt x="22011" y="3738"/>
                  <a:pt x="27300" y="9027"/>
                  <a:pt x="27300" y="15519"/>
                </a:cubicBezTo>
                <a:cubicBezTo>
                  <a:pt x="27300" y="22042"/>
                  <a:pt x="22011" y="27299"/>
                  <a:pt x="15519" y="27299"/>
                </a:cubicBezTo>
                <a:cubicBezTo>
                  <a:pt x="9027" y="27299"/>
                  <a:pt x="3738" y="22011"/>
                  <a:pt x="3738" y="15519"/>
                </a:cubicBezTo>
                <a:cubicBezTo>
                  <a:pt x="3738" y="9027"/>
                  <a:pt x="9027" y="3738"/>
                  <a:pt x="15519" y="3738"/>
                </a:cubicBezTo>
                <a:close/>
                <a:moveTo>
                  <a:pt x="15519" y="1"/>
                </a:moveTo>
                <a:cubicBezTo>
                  <a:pt x="6936" y="1"/>
                  <a:pt x="1" y="6968"/>
                  <a:pt x="1" y="15519"/>
                </a:cubicBezTo>
                <a:cubicBezTo>
                  <a:pt x="1" y="24101"/>
                  <a:pt x="6936" y="31036"/>
                  <a:pt x="15519" y="31036"/>
                </a:cubicBezTo>
                <a:cubicBezTo>
                  <a:pt x="24069" y="31036"/>
                  <a:pt x="31037" y="24101"/>
                  <a:pt x="31037" y="15519"/>
                </a:cubicBezTo>
                <a:cubicBezTo>
                  <a:pt x="31037" y="6968"/>
                  <a:pt x="24069" y="1"/>
                  <a:pt x="1551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32"/>
                                        </p:tgtEl>
                                        <p:attrNameLst>
                                          <p:attrName>style.visibility</p:attrName>
                                        </p:attrNameLst>
                                      </p:cBhvr>
                                      <p:to>
                                        <p:strVal val="visible"/>
                                      </p:to>
                                    </p:set>
                                    <p:animEffect transition="in" filter="wipe(down)">
                                      <p:cBhvr>
                                        <p:cTn id="7" dur="500"/>
                                        <p:tgtEl>
                                          <p:spTgt spid="2732"/>
                                        </p:tgtEl>
                                      </p:cBhvr>
                                    </p:animEffect>
                                  </p:childTnLst>
                                </p:cTn>
                              </p:par>
                              <p:par>
                                <p:cTn id="8" presetID="22" presetClass="entr" presetSubtype="4" fill="hold" grpId="0" nodeType="withEffect" nodePh="1">
                                  <p:stCondLst>
                                    <p:cond delay="0"/>
                                  </p:stCondLst>
                                  <p:endCondLst>
                                    <p:cond evt="begin" delay="0">
                                      <p:tn val="8"/>
                                    </p:cond>
                                  </p:endCondLst>
                                  <p:childTnLst>
                                    <p:set>
                                      <p:cBhvr>
                                        <p:cTn id="9" dur="1" fill="hold">
                                          <p:stCondLst>
                                            <p:cond delay="0"/>
                                          </p:stCondLst>
                                        </p:cTn>
                                        <p:tgtEl>
                                          <p:spTgt spid="2733">
                                            <p:txEl>
                                              <p:pRg st="0" end="0"/>
                                            </p:txEl>
                                          </p:spTgt>
                                        </p:tgtEl>
                                        <p:attrNameLst>
                                          <p:attrName>style.visibility</p:attrName>
                                        </p:attrNameLst>
                                      </p:cBhvr>
                                      <p:to>
                                        <p:strVal val="visible"/>
                                      </p:to>
                                    </p:set>
                                    <p:animEffect transition="in" filter="wipe(down)">
                                      <p:cBhvr>
                                        <p:cTn id="10" dur="500"/>
                                        <p:tgtEl>
                                          <p:spTgt spid="2733">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2" grpId="0"/>
      <p:bldP spid="2733" grpId="0" build="p"/>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4493231" y="1088670"/>
            <a:ext cx="4207415" cy="29661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452331" y="80703"/>
            <a:ext cx="3231000" cy="157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5000" dirty="0">
                <a:latin typeface="Fira Sans Extra Condensed SemiBold"/>
                <a:ea typeface="Fira Sans Extra Condensed SemiBold"/>
                <a:cs typeface="Fira Sans Extra Condensed SemiBold"/>
                <a:sym typeface="Fira Sans Extra Condensed SemiBold"/>
              </a:rPr>
              <a:t>Sentiment Analysis</a:t>
            </a:r>
            <a:endParaRPr lang="en-US" sz="50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166" name="TextBox 165">
            <a:extLst>
              <a:ext uri="{FF2B5EF4-FFF2-40B4-BE49-F238E27FC236}">
                <a16:creationId xmlns:a16="http://schemas.microsoft.com/office/drawing/2014/main" id="{D4B56E0C-EA09-4C90-9137-42536903859E}"/>
              </a:ext>
            </a:extLst>
          </p:cNvPr>
          <p:cNvSpPr txBox="1"/>
          <p:nvPr/>
        </p:nvSpPr>
        <p:spPr>
          <a:xfrm>
            <a:off x="212578" y="2328774"/>
            <a:ext cx="3247821" cy="1384995"/>
          </a:xfrm>
          <a:prstGeom prst="rect">
            <a:avLst/>
          </a:prstGeom>
          <a:noFill/>
        </p:spPr>
        <p:txBody>
          <a:bodyPr wrap="square">
            <a:spAutoFit/>
          </a:bodyPr>
          <a:lstStyle/>
          <a:p>
            <a:pPr algn="ctr" rtl="1"/>
            <a:r>
              <a:rPr lang="ar-SA" dirty="0">
                <a:cs typeface="B Nazanin" panose="00000400000000000000" pitchFamily="2" charset="-78"/>
              </a:rPr>
              <a:t>تحلیل احساسات </a:t>
            </a:r>
            <a:r>
              <a:rPr lang="en-US" dirty="0">
                <a:cs typeface="B Nazanin" panose="00000400000000000000" pitchFamily="2" charset="-78"/>
              </a:rPr>
              <a:t>Sentiment Analysis) </a:t>
            </a:r>
            <a:r>
              <a:rPr lang="fa-IR" dirty="0">
                <a:cs typeface="B Nazanin" panose="00000400000000000000" pitchFamily="2" charset="-78"/>
              </a:rPr>
              <a:t>)</a:t>
            </a:r>
            <a:r>
              <a:rPr lang="ar-SA" dirty="0">
                <a:cs typeface="B Nazanin" panose="00000400000000000000" pitchFamily="2" charset="-78"/>
              </a:rPr>
              <a:t>یک روش پردازش زبان طبیعی است که برای تعیین مثبت، منفی و یا خنثی بودن داده‌ها استفاده می شود. تجزیه و تحلیل احساسات اغلب بر روی داده‌های متنی انجام می شود تا به کسب و کارها کمک کند احساسات مشتریان را نسبت به برند بسنجند و نیازهای مشتری را درک کنند. </a:t>
            </a:r>
            <a:endParaRPr lang="en-US" dirty="0">
              <a:cs typeface="B Nazanin" panose="00000400000000000000" pitchFamily="2" charset="-78"/>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ppt_x"/>
                                          </p:val>
                                        </p:tav>
                                        <p:tav tm="100000">
                                          <p:val>
                                            <p:strVal val="#ppt_x"/>
                                          </p:val>
                                        </p:tav>
                                      </p:tavLst>
                                    </p:anim>
                                    <p:anim calcmode="lin" valueType="num">
                                      <p:cBhvr additive="base">
                                        <p:cTn id="8"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6"/>
                                        </p:tgtEl>
                                        <p:attrNameLst>
                                          <p:attrName>style.visibility</p:attrName>
                                        </p:attrNameLst>
                                      </p:cBhvr>
                                      <p:to>
                                        <p:strVal val="visible"/>
                                      </p:to>
                                    </p:set>
                                    <p:anim calcmode="lin" valueType="num">
                                      <p:cBhvr additive="base">
                                        <p:cTn id="13" dur="500" fill="hold"/>
                                        <p:tgtEl>
                                          <p:spTgt spid="166"/>
                                        </p:tgtEl>
                                        <p:attrNameLst>
                                          <p:attrName>ppt_x</p:attrName>
                                        </p:attrNameLst>
                                      </p:cBhvr>
                                      <p:tavLst>
                                        <p:tav tm="0">
                                          <p:val>
                                            <p:strVal val="#ppt_x"/>
                                          </p:val>
                                        </p:tav>
                                        <p:tav tm="100000">
                                          <p:val>
                                            <p:strVal val="#ppt_x"/>
                                          </p:val>
                                        </p:tav>
                                      </p:tavLst>
                                    </p:anim>
                                    <p:anim calcmode="lin" valueType="num">
                                      <p:cBhvr additive="base">
                                        <p:cTn id="14"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CCC985-1424-4BBE-815E-A0E3DB6351FA}"/>
              </a:ext>
            </a:extLst>
          </p:cNvPr>
          <p:cNvSpPr txBox="1"/>
          <p:nvPr/>
        </p:nvSpPr>
        <p:spPr>
          <a:xfrm>
            <a:off x="1634400" y="979200"/>
            <a:ext cx="6559200" cy="738664"/>
          </a:xfrm>
          <a:prstGeom prst="rect">
            <a:avLst/>
          </a:prstGeom>
          <a:noFill/>
        </p:spPr>
        <p:txBody>
          <a:bodyPr wrap="square" rtlCol="0">
            <a:spAutoFit/>
          </a:bodyPr>
          <a:lstStyle/>
          <a:p>
            <a:pPr algn="ctr"/>
            <a:r>
              <a:rPr lang="fa-IR" dirty="0">
                <a:cs typeface="B Titr" panose="00000700000000000000" pitchFamily="2" charset="-78"/>
              </a:rPr>
              <a:t>ما در این پروژه قصد داریم با استفاده روش این مقاله  </a:t>
            </a:r>
            <a:r>
              <a:rPr lang="fa-IR" dirty="0" err="1">
                <a:cs typeface="B Titr" panose="00000700000000000000" pitchFamily="2" charset="-78"/>
              </a:rPr>
              <a:t>دیتا</a:t>
            </a:r>
            <a:r>
              <a:rPr lang="fa-IR" dirty="0">
                <a:cs typeface="B Titr" panose="00000700000000000000" pitchFamily="2" charset="-78"/>
              </a:rPr>
              <a:t> های خود را تحلیل کنیم و احساست را </a:t>
            </a:r>
            <a:r>
              <a:rPr lang="fa-IR" dirty="0" err="1">
                <a:cs typeface="B Titr" panose="00000700000000000000" pitchFamily="2" charset="-78"/>
              </a:rPr>
              <a:t>بتونیم</a:t>
            </a:r>
            <a:r>
              <a:rPr lang="fa-IR" dirty="0">
                <a:cs typeface="B Titr" panose="00000700000000000000" pitchFamily="2" charset="-78"/>
              </a:rPr>
              <a:t> با استفاده از مدل های یادگیری ماشین در 2کلاس مثبت و منفی دسته بندی کنیم </a:t>
            </a:r>
            <a:br>
              <a:rPr lang="fa-IR" dirty="0">
                <a:cs typeface="B Titr" panose="00000700000000000000" pitchFamily="2" charset="-78"/>
              </a:rPr>
            </a:br>
            <a:r>
              <a:rPr lang="fa-IR" dirty="0">
                <a:cs typeface="B Titr" panose="00000700000000000000" pitchFamily="2" charset="-78"/>
              </a:rPr>
              <a:t>در ادامه بر مبنای مقاله ذکر شده روش کار خود را توضیح خواهیم داد </a:t>
            </a:r>
            <a:endParaRPr lang="en-US" dirty="0">
              <a:cs typeface="B Titr" panose="00000700000000000000" pitchFamily="2" charset="-78"/>
            </a:endParaRPr>
          </a:p>
        </p:txBody>
      </p:sp>
      <p:grpSp>
        <p:nvGrpSpPr>
          <p:cNvPr id="3" name="Google Shape;2834;p32">
            <a:extLst>
              <a:ext uri="{FF2B5EF4-FFF2-40B4-BE49-F238E27FC236}">
                <a16:creationId xmlns:a16="http://schemas.microsoft.com/office/drawing/2014/main" id="{C4C6A4C8-904E-44CD-BCCA-7B5D186CD75E}"/>
              </a:ext>
            </a:extLst>
          </p:cNvPr>
          <p:cNvGrpSpPr/>
          <p:nvPr/>
        </p:nvGrpSpPr>
        <p:grpSpPr>
          <a:xfrm>
            <a:off x="2397437" y="2169073"/>
            <a:ext cx="4464075" cy="1995227"/>
            <a:chOff x="417437" y="1917412"/>
            <a:chExt cx="4464075" cy="1995227"/>
          </a:xfrm>
        </p:grpSpPr>
        <p:grpSp>
          <p:nvGrpSpPr>
            <p:cNvPr id="4" name="Google Shape;2835;p32">
              <a:extLst>
                <a:ext uri="{FF2B5EF4-FFF2-40B4-BE49-F238E27FC236}">
                  <a16:creationId xmlns:a16="http://schemas.microsoft.com/office/drawing/2014/main" id="{F84A0634-6D14-4FF8-BA4F-F3762AE5EB58}"/>
                </a:ext>
              </a:extLst>
            </p:cNvPr>
            <p:cNvGrpSpPr/>
            <p:nvPr/>
          </p:nvGrpSpPr>
          <p:grpSpPr>
            <a:xfrm>
              <a:off x="417437" y="1917412"/>
              <a:ext cx="4464075" cy="1995227"/>
              <a:chOff x="534225" y="1948475"/>
              <a:chExt cx="3961025" cy="1740125"/>
            </a:xfrm>
          </p:grpSpPr>
          <p:sp>
            <p:nvSpPr>
              <p:cNvPr id="10" name="Google Shape;2836;p32">
                <a:extLst>
                  <a:ext uri="{FF2B5EF4-FFF2-40B4-BE49-F238E27FC236}">
                    <a16:creationId xmlns:a16="http://schemas.microsoft.com/office/drawing/2014/main" id="{44E202BE-C741-41A2-B640-DC172290E26A}"/>
                  </a:ext>
                </a:extLst>
              </p:cNvPr>
              <p:cNvSpPr/>
              <p:nvPr/>
            </p:nvSpPr>
            <p:spPr>
              <a:xfrm>
                <a:off x="3519025" y="2593925"/>
                <a:ext cx="976225" cy="924275"/>
              </a:xfrm>
              <a:custGeom>
                <a:avLst/>
                <a:gdLst/>
                <a:ahLst/>
                <a:cxnLst/>
                <a:rect l="l" t="t" r="r" b="b"/>
                <a:pathLst>
                  <a:path w="39049" h="36971" extrusionOk="0">
                    <a:moveTo>
                      <a:pt x="15290" y="0"/>
                    </a:moveTo>
                    <a:cubicBezTo>
                      <a:pt x="9753" y="0"/>
                      <a:pt x="4217" y="2114"/>
                      <a:pt x="1" y="6315"/>
                    </a:cubicBezTo>
                    <a:lnTo>
                      <a:pt x="4181" y="10495"/>
                    </a:lnTo>
                    <a:cubicBezTo>
                      <a:pt x="7188" y="7504"/>
                      <a:pt x="11206" y="5926"/>
                      <a:pt x="15274" y="5926"/>
                    </a:cubicBezTo>
                    <a:cubicBezTo>
                      <a:pt x="19260" y="5926"/>
                      <a:pt x="23295" y="7440"/>
                      <a:pt x="26476" y="10622"/>
                    </a:cubicBezTo>
                    <a:cubicBezTo>
                      <a:pt x="32525" y="16765"/>
                      <a:pt x="32493" y="26678"/>
                      <a:pt x="26381" y="32790"/>
                    </a:cubicBezTo>
                    <a:lnTo>
                      <a:pt x="30561" y="36970"/>
                    </a:lnTo>
                    <a:cubicBezTo>
                      <a:pt x="38954" y="28641"/>
                      <a:pt x="39049" y="15119"/>
                      <a:pt x="30846" y="6631"/>
                    </a:cubicBezTo>
                    <a:cubicBezTo>
                      <a:pt x="26592" y="2201"/>
                      <a:pt x="20940" y="0"/>
                      <a:pt x="1529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37;p32">
                <a:extLst>
                  <a:ext uri="{FF2B5EF4-FFF2-40B4-BE49-F238E27FC236}">
                    <a16:creationId xmlns:a16="http://schemas.microsoft.com/office/drawing/2014/main" id="{C3C40282-8B67-404B-A675-A0E1B0F7D2A6}"/>
                  </a:ext>
                </a:extLst>
              </p:cNvPr>
              <p:cNvSpPr/>
              <p:nvPr/>
            </p:nvSpPr>
            <p:spPr>
              <a:xfrm>
                <a:off x="2123225" y="2610250"/>
                <a:ext cx="770375" cy="265075"/>
              </a:xfrm>
              <a:custGeom>
                <a:avLst/>
                <a:gdLst/>
                <a:ahLst/>
                <a:cxnLst/>
                <a:rect l="l" t="t" r="r" b="b"/>
                <a:pathLst>
                  <a:path w="30815" h="10603" extrusionOk="0">
                    <a:moveTo>
                      <a:pt x="15261" y="1"/>
                    </a:moveTo>
                    <a:cubicBezTo>
                      <a:pt x="9749" y="1"/>
                      <a:pt x="4236" y="2107"/>
                      <a:pt x="0" y="6327"/>
                    </a:cubicBezTo>
                    <a:lnTo>
                      <a:pt x="4117" y="10507"/>
                    </a:lnTo>
                    <a:cubicBezTo>
                      <a:pt x="7165" y="7475"/>
                      <a:pt x="11184" y="5923"/>
                      <a:pt x="15228" y="5923"/>
                    </a:cubicBezTo>
                    <a:cubicBezTo>
                      <a:pt x="19252" y="5923"/>
                      <a:pt x="23301" y="7459"/>
                      <a:pt x="26444" y="10602"/>
                    </a:cubicBezTo>
                    <a:lnTo>
                      <a:pt x="30814" y="6612"/>
                    </a:lnTo>
                    <a:cubicBezTo>
                      <a:pt x="30719" y="6548"/>
                      <a:pt x="30624" y="6453"/>
                      <a:pt x="30561" y="6358"/>
                    </a:cubicBezTo>
                    <a:cubicBezTo>
                      <a:pt x="26325" y="2123"/>
                      <a:pt x="20794" y="1"/>
                      <a:pt x="1526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38;p32">
                <a:extLst>
                  <a:ext uri="{FF2B5EF4-FFF2-40B4-BE49-F238E27FC236}">
                    <a16:creationId xmlns:a16="http://schemas.microsoft.com/office/drawing/2014/main" id="{ACC44227-A186-4E9C-9CA5-F33904A27BBB}"/>
                  </a:ext>
                </a:extLst>
              </p:cNvPr>
              <p:cNvSpPr/>
              <p:nvPr/>
            </p:nvSpPr>
            <p:spPr>
              <a:xfrm>
                <a:off x="534225" y="2555975"/>
                <a:ext cx="1008675" cy="899675"/>
              </a:xfrm>
              <a:custGeom>
                <a:avLst/>
                <a:gdLst/>
                <a:ahLst/>
                <a:cxnLst/>
                <a:rect l="l" t="t" r="r" b="b"/>
                <a:pathLst>
                  <a:path w="40347" h="35987" extrusionOk="0">
                    <a:moveTo>
                      <a:pt x="24118" y="1"/>
                    </a:moveTo>
                    <a:cubicBezTo>
                      <a:pt x="19022" y="1"/>
                      <a:pt x="13906" y="1787"/>
                      <a:pt x="9786" y="5426"/>
                    </a:cubicBezTo>
                    <a:cubicBezTo>
                      <a:pt x="855" y="13343"/>
                      <a:pt x="0" y="27024"/>
                      <a:pt x="7917" y="35986"/>
                    </a:cubicBezTo>
                    <a:lnTo>
                      <a:pt x="12351" y="32059"/>
                    </a:lnTo>
                    <a:cubicBezTo>
                      <a:pt x="6619" y="25567"/>
                      <a:pt x="7221" y="15623"/>
                      <a:pt x="13713" y="9860"/>
                    </a:cubicBezTo>
                    <a:cubicBezTo>
                      <a:pt x="16707" y="7216"/>
                      <a:pt x="20435" y="5913"/>
                      <a:pt x="24146" y="5913"/>
                    </a:cubicBezTo>
                    <a:cubicBezTo>
                      <a:pt x="28481" y="5913"/>
                      <a:pt x="32793" y="7692"/>
                      <a:pt x="35881" y="11190"/>
                    </a:cubicBezTo>
                    <a:lnTo>
                      <a:pt x="40347" y="7294"/>
                    </a:lnTo>
                    <a:cubicBezTo>
                      <a:pt x="36069" y="2469"/>
                      <a:pt x="30108" y="1"/>
                      <a:pt x="241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39;p32">
                <a:extLst>
                  <a:ext uri="{FF2B5EF4-FFF2-40B4-BE49-F238E27FC236}">
                    <a16:creationId xmlns:a16="http://schemas.microsoft.com/office/drawing/2014/main" id="{B0E9E822-E951-41E8-A05A-80946CF8A996}"/>
                  </a:ext>
                </a:extLst>
              </p:cNvPr>
              <p:cNvSpPr/>
              <p:nvPr/>
            </p:nvSpPr>
            <p:spPr>
              <a:xfrm>
                <a:off x="1433625" y="2738325"/>
                <a:ext cx="795700" cy="290275"/>
              </a:xfrm>
              <a:custGeom>
                <a:avLst/>
                <a:gdLst/>
                <a:ahLst/>
                <a:cxnLst/>
                <a:rect l="l" t="t" r="r" b="b"/>
                <a:pathLst>
                  <a:path w="31828" h="11611" extrusionOk="0">
                    <a:moveTo>
                      <a:pt x="4371" y="0"/>
                    </a:moveTo>
                    <a:lnTo>
                      <a:pt x="0" y="3927"/>
                    </a:lnTo>
                    <a:cubicBezTo>
                      <a:pt x="380" y="4371"/>
                      <a:pt x="792" y="4814"/>
                      <a:pt x="1235" y="5226"/>
                    </a:cubicBezTo>
                    <a:cubicBezTo>
                      <a:pt x="5459" y="9481"/>
                      <a:pt x="11013" y="11611"/>
                      <a:pt x="16566" y="11611"/>
                    </a:cubicBezTo>
                    <a:cubicBezTo>
                      <a:pt x="22089" y="11611"/>
                      <a:pt x="27612" y="9505"/>
                      <a:pt x="31828" y="5289"/>
                    </a:cubicBezTo>
                    <a:lnTo>
                      <a:pt x="27711" y="1077"/>
                    </a:lnTo>
                    <a:cubicBezTo>
                      <a:pt x="24635" y="4137"/>
                      <a:pt x="20583" y="5673"/>
                      <a:pt x="16536" y="5673"/>
                    </a:cubicBezTo>
                    <a:cubicBezTo>
                      <a:pt x="12499" y="5673"/>
                      <a:pt x="8468" y="4145"/>
                      <a:pt x="5416" y="1077"/>
                    </a:cubicBezTo>
                    <a:cubicBezTo>
                      <a:pt x="5067" y="729"/>
                      <a:pt x="4687" y="380"/>
                      <a:pt x="437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40;p32">
                <a:extLst>
                  <a:ext uri="{FF2B5EF4-FFF2-40B4-BE49-F238E27FC236}">
                    <a16:creationId xmlns:a16="http://schemas.microsoft.com/office/drawing/2014/main" id="{5A727781-AD9B-4ABB-8E7D-F0F762923095}"/>
                  </a:ext>
                </a:extLst>
              </p:cNvPr>
              <p:cNvSpPr/>
              <p:nvPr/>
            </p:nvSpPr>
            <p:spPr>
              <a:xfrm>
                <a:off x="1464500" y="1948475"/>
                <a:ext cx="1425925" cy="1740125"/>
              </a:xfrm>
              <a:custGeom>
                <a:avLst/>
                <a:gdLst/>
                <a:ahLst/>
                <a:cxnLst/>
                <a:rect l="l" t="t" r="r" b="b"/>
                <a:pathLst>
                  <a:path w="57037" h="69605" extrusionOk="0">
                    <a:moveTo>
                      <a:pt x="15262" y="1"/>
                    </a:moveTo>
                    <a:cubicBezTo>
                      <a:pt x="9739" y="1"/>
                      <a:pt x="4216" y="2107"/>
                      <a:pt x="0" y="6323"/>
                    </a:cubicBezTo>
                    <a:lnTo>
                      <a:pt x="4149" y="10503"/>
                    </a:lnTo>
                    <a:cubicBezTo>
                      <a:pt x="7209" y="7459"/>
                      <a:pt x="11220" y="5939"/>
                      <a:pt x="15234" y="5939"/>
                    </a:cubicBezTo>
                    <a:cubicBezTo>
                      <a:pt x="19279" y="5939"/>
                      <a:pt x="23329" y="7482"/>
                      <a:pt x="26412" y="10566"/>
                    </a:cubicBezTo>
                    <a:cubicBezTo>
                      <a:pt x="32525" y="16710"/>
                      <a:pt x="32493" y="26686"/>
                      <a:pt x="26349" y="32798"/>
                    </a:cubicBezTo>
                    <a:cubicBezTo>
                      <a:pt x="18052" y="41253"/>
                      <a:pt x="18020" y="54808"/>
                      <a:pt x="26412" y="63232"/>
                    </a:cubicBezTo>
                    <a:cubicBezTo>
                      <a:pt x="30632" y="67483"/>
                      <a:pt x="36179" y="69605"/>
                      <a:pt x="41732" y="69605"/>
                    </a:cubicBezTo>
                    <a:cubicBezTo>
                      <a:pt x="47264" y="69605"/>
                      <a:pt x="52801" y="67499"/>
                      <a:pt x="57036" y="63295"/>
                    </a:cubicBezTo>
                    <a:lnTo>
                      <a:pt x="52856" y="59083"/>
                    </a:lnTo>
                    <a:cubicBezTo>
                      <a:pt x="49792" y="62147"/>
                      <a:pt x="45775" y="63675"/>
                      <a:pt x="41756" y="63675"/>
                    </a:cubicBezTo>
                    <a:cubicBezTo>
                      <a:pt x="37715" y="63675"/>
                      <a:pt x="33673" y="62131"/>
                      <a:pt x="30593" y="59051"/>
                    </a:cubicBezTo>
                    <a:cubicBezTo>
                      <a:pt x="24481" y="52907"/>
                      <a:pt x="24544" y="42932"/>
                      <a:pt x="30688" y="36820"/>
                    </a:cubicBezTo>
                    <a:cubicBezTo>
                      <a:pt x="39017" y="28364"/>
                      <a:pt x="38985" y="14778"/>
                      <a:pt x="30593" y="6386"/>
                    </a:cubicBezTo>
                    <a:cubicBezTo>
                      <a:pt x="26369" y="2130"/>
                      <a:pt x="20816" y="1"/>
                      <a:pt x="1526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41;p32">
                <a:extLst>
                  <a:ext uri="{FF2B5EF4-FFF2-40B4-BE49-F238E27FC236}">
                    <a16:creationId xmlns:a16="http://schemas.microsoft.com/office/drawing/2014/main" id="{E3024393-4134-45CA-92F5-7FC0F63F16AB}"/>
                  </a:ext>
                </a:extLst>
              </p:cNvPr>
              <p:cNvSpPr/>
              <p:nvPr/>
            </p:nvSpPr>
            <p:spPr>
              <a:xfrm>
                <a:off x="2784300" y="2776325"/>
                <a:ext cx="794925" cy="299375"/>
              </a:xfrm>
              <a:custGeom>
                <a:avLst/>
                <a:gdLst/>
                <a:ahLst/>
                <a:cxnLst/>
                <a:rect l="l" t="t" r="r" b="b"/>
                <a:pathLst>
                  <a:path w="31797" h="11975" extrusionOk="0">
                    <a:moveTo>
                      <a:pt x="4371" y="0"/>
                    </a:moveTo>
                    <a:lnTo>
                      <a:pt x="1" y="3959"/>
                    </a:lnTo>
                    <a:cubicBezTo>
                      <a:pt x="381" y="4402"/>
                      <a:pt x="792" y="4814"/>
                      <a:pt x="1172" y="5289"/>
                    </a:cubicBezTo>
                    <a:cubicBezTo>
                      <a:pt x="4829" y="9845"/>
                      <a:pt x="10208" y="11974"/>
                      <a:pt x="15741" y="11974"/>
                    </a:cubicBezTo>
                    <a:cubicBezTo>
                      <a:pt x="21517" y="11974"/>
                      <a:pt x="27462" y="9655"/>
                      <a:pt x="31796" y="5352"/>
                    </a:cubicBezTo>
                    <a:lnTo>
                      <a:pt x="27616" y="1141"/>
                    </a:lnTo>
                    <a:cubicBezTo>
                      <a:pt x="24548" y="4193"/>
                      <a:pt x="20525" y="5721"/>
                      <a:pt x="16500" y="5721"/>
                    </a:cubicBezTo>
                    <a:cubicBezTo>
                      <a:pt x="12465" y="5721"/>
                      <a:pt x="8429" y="4185"/>
                      <a:pt x="5353" y="1109"/>
                    </a:cubicBezTo>
                    <a:cubicBezTo>
                      <a:pt x="5004" y="760"/>
                      <a:pt x="4688" y="380"/>
                      <a:pt x="437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42;p32">
                <a:extLst>
                  <a:ext uri="{FF2B5EF4-FFF2-40B4-BE49-F238E27FC236}">
                    <a16:creationId xmlns:a16="http://schemas.microsoft.com/office/drawing/2014/main" id="{2BC8C405-3A52-4156-968D-4C27F6450B24}"/>
                  </a:ext>
                </a:extLst>
              </p:cNvPr>
              <p:cNvSpPr/>
              <p:nvPr/>
            </p:nvSpPr>
            <p:spPr>
              <a:xfrm>
                <a:off x="731350" y="2105725"/>
                <a:ext cx="1008700" cy="1531475"/>
              </a:xfrm>
              <a:custGeom>
                <a:avLst/>
                <a:gdLst/>
                <a:ahLst/>
                <a:cxnLst/>
                <a:rect l="l" t="t" r="r" b="b"/>
                <a:pathLst>
                  <a:path w="40348" h="61259" extrusionOk="0">
                    <a:moveTo>
                      <a:pt x="29358" y="1"/>
                    </a:moveTo>
                    <a:cubicBezTo>
                      <a:pt x="21314" y="8013"/>
                      <a:pt x="20902" y="20776"/>
                      <a:pt x="28091" y="29295"/>
                    </a:cubicBezTo>
                    <a:cubicBezTo>
                      <a:pt x="33728" y="35787"/>
                      <a:pt x="33095" y="45667"/>
                      <a:pt x="26635" y="51400"/>
                    </a:cubicBezTo>
                    <a:cubicBezTo>
                      <a:pt x="23649" y="54036"/>
                      <a:pt x="19933" y="55332"/>
                      <a:pt x="16229" y="55332"/>
                    </a:cubicBezTo>
                    <a:cubicBezTo>
                      <a:pt x="11880" y="55332"/>
                      <a:pt x="7547" y="53544"/>
                      <a:pt x="4435" y="50038"/>
                    </a:cubicBezTo>
                    <a:lnTo>
                      <a:pt x="1" y="53965"/>
                    </a:lnTo>
                    <a:cubicBezTo>
                      <a:pt x="4296" y="58790"/>
                      <a:pt x="10256" y="61258"/>
                      <a:pt x="16241" y="61258"/>
                    </a:cubicBezTo>
                    <a:cubicBezTo>
                      <a:pt x="21332" y="61258"/>
                      <a:pt x="26442" y="59472"/>
                      <a:pt x="30561" y="55833"/>
                    </a:cubicBezTo>
                    <a:cubicBezTo>
                      <a:pt x="39492" y="47916"/>
                      <a:pt x="40347" y="34267"/>
                      <a:pt x="32493" y="25336"/>
                    </a:cubicBezTo>
                    <a:cubicBezTo>
                      <a:pt x="27395" y="19129"/>
                      <a:pt x="27743" y="9977"/>
                      <a:pt x="33538" y="4213"/>
                    </a:cubicBezTo>
                    <a:lnTo>
                      <a:pt x="29358"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43;p32">
                <a:extLst>
                  <a:ext uri="{FF2B5EF4-FFF2-40B4-BE49-F238E27FC236}">
                    <a16:creationId xmlns:a16="http://schemas.microsoft.com/office/drawing/2014/main" id="{44E1E6B4-AD44-47C7-81F0-C4742D45AEBE}"/>
                  </a:ext>
                </a:extLst>
              </p:cNvPr>
              <p:cNvSpPr/>
              <p:nvPr/>
            </p:nvSpPr>
            <p:spPr>
              <a:xfrm>
                <a:off x="679100" y="3284600"/>
                <a:ext cx="198750" cy="201925"/>
              </a:xfrm>
              <a:custGeom>
                <a:avLst/>
                <a:gdLst/>
                <a:ahLst/>
                <a:cxnLst/>
                <a:rect l="l" t="t" r="r" b="b"/>
                <a:pathLst>
                  <a:path w="7950" h="8077" extrusionOk="0">
                    <a:moveTo>
                      <a:pt x="1" y="1"/>
                    </a:moveTo>
                    <a:lnTo>
                      <a:pt x="571" y="4023"/>
                    </a:lnTo>
                    <a:lnTo>
                      <a:pt x="1109" y="8076"/>
                    </a:lnTo>
                    <a:lnTo>
                      <a:pt x="4529" y="4910"/>
                    </a:lnTo>
                    <a:lnTo>
                      <a:pt x="7950" y="1743"/>
                    </a:lnTo>
                    <a:lnTo>
                      <a:pt x="3959" y="888"/>
                    </a:lnTo>
                    <a:lnTo>
                      <a:pt x="1"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44;p32">
                <a:extLst>
                  <a:ext uri="{FF2B5EF4-FFF2-40B4-BE49-F238E27FC236}">
                    <a16:creationId xmlns:a16="http://schemas.microsoft.com/office/drawing/2014/main" id="{193CCAAF-9C65-4054-9CD3-5B20DAE77DDC}"/>
                  </a:ext>
                </a:extLst>
              </p:cNvPr>
              <p:cNvSpPr/>
              <p:nvPr/>
            </p:nvSpPr>
            <p:spPr>
              <a:xfrm>
                <a:off x="1410650" y="2074075"/>
                <a:ext cx="199550" cy="200325"/>
              </a:xfrm>
              <a:custGeom>
                <a:avLst/>
                <a:gdLst/>
                <a:ahLst/>
                <a:cxnLst/>
                <a:rect l="l" t="t" r="r" b="b"/>
                <a:pathLst>
                  <a:path w="7982" h="8013" extrusionOk="0">
                    <a:moveTo>
                      <a:pt x="1363" y="0"/>
                    </a:moveTo>
                    <a:lnTo>
                      <a:pt x="666" y="4022"/>
                    </a:lnTo>
                    <a:lnTo>
                      <a:pt x="1" y="8012"/>
                    </a:lnTo>
                    <a:lnTo>
                      <a:pt x="3991" y="7284"/>
                    </a:lnTo>
                    <a:lnTo>
                      <a:pt x="7981" y="6524"/>
                    </a:lnTo>
                    <a:lnTo>
                      <a:pt x="4656" y="3262"/>
                    </a:lnTo>
                    <a:lnTo>
                      <a:pt x="136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45;p32">
                <a:extLst>
                  <a:ext uri="{FF2B5EF4-FFF2-40B4-BE49-F238E27FC236}">
                    <a16:creationId xmlns:a16="http://schemas.microsoft.com/office/drawing/2014/main" id="{C5F93F4E-F9B2-49B7-B32F-22C872AF2ABC}"/>
                  </a:ext>
                </a:extLst>
              </p:cNvPr>
              <p:cNvSpPr/>
              <p:nvPr/>
            </p:nvSpPr>
            <p:spPr>
              <a:xfrm>
                <a:off x="2603800" y="2145325"/>
                <a:ext cx="494050" cy="1389500"/>
              </a:xfrm>
              <a:custGeom>
                <a:avLst/>
                <a:gdLst/>
                <a:ahLst/>
                <a:cxnLst/>
                <a:rect l="l" t="t" r="r" b="b"/>
                <a:pathLst>
                  <a:path w="19762" h="55580" extrusionOk="0">
                    <a:moveTo>
                      <a:pt x="8519" y="0"/>
                    </a:moveTo>
                    <a:cubicBezTo>
                      <a:pt x="475" y="8013"/>
                      <a:pt x="0" y="20680"/>
                      <a:pt x="7189" y="29199"/>
                    </a:cubicBezTo>
                    <a:cubicBezTo>
                      <a:pt x="13270" y="35343"/>
                      <a:pt x="13206" y="45287"/>
                      <a:pt x="7094" y="51399"/>
                    </a:cubicBezTo>
                    <a:lnTo>
                      <a:pt x="11274" y="55579"/>
                    </a:lnTo>
                    <a:cubicBezTo>
                      <a:pt x="19667" y="47219"/>
                      <a:pt x="19762" y="33696"/>
                      <a:pt x="11559" y="25209"/>
                    </a:cubicBezTo>
                    <a:cubicBezTo>
                      <a:pt x="6556" y="19033"/>
                      <a:pt x="6936" y="9913"/>
                      <a:pt x="12699" y="4181"/>
                    </a:cubicBezTo>
                    <a:lnTo>
                      <a:pt x="8519"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46;p32">
                <a:extLst>
                  <a:ext uri="{FF2B5EF4-FFF2-40B4-BE49-F238E27FC236}">
                    <a16:creationId xmlns:a16="http://schemas.microsoft.com/office/drawing/2014/main" id="{2F17FD2A-D5E3-49C8-A2B8-04560061FB19}"/>
                  </a:ext>
                </a:extLst>
              </p:cNvPr>
              <p:cNvSpPr/>
              <p:nvPr/>
            </p:nvSpPr>
            <p:spPr>
              <a:xfrm>
                <a:off x="2730475" y="3397025"/>
                <a:ext cx="201125" cy="198750"/>
              </a:xfrm>
              <a:custGeom>
                <a:avLst/>
                <a:gdLst/>
                <a:ahLst/>
                <a:cxnLst/>
                <a:rect l="l" t="t" r="r" b="b"/>
                <a:pathLst>
                  <a:path w="8045" h="7950" extrusionOk="0">
                    <a:moveTo>
                      <a:pt x="1710" y="1"/>
                    </a:moveTo>
                    <a:lnTo>
                      <a:pt x="855" y="3959"/>
                    </a:lnTo>
                    <a:lnTo>
                      <a:pt x="0" y="7950"/>
                    </a:lnTo>
                    <a:lnTo>
                      <a:pt x="0" y="7950"/>
                    </a:lnTo>
                    <a:lnTo>
                      <a:pt x="4022" y="7380"/>
                    </a:lnTo>
                    <a:lnTo>
                      <a:pt x="8044" y="6810"/>
                    </a:lnTo>
                    <a:lnTo>
                      <a:pt x="4877" y="3389"/>
                    </a:lnTo>
                    <a:lnTo>
                      <a:pt x="171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47;p32">
                <a:extLst>
                  <a:ext uri="{FF2B5EF4-FFF2-40B4-BE49-F238E27FC236}">
                    <a16:creationId xmlns:a16="http://schemas.microsoft.com/office/drawing/2014/main" id="{629B2A4D-40B7-42CA-B741-A70990DEA525}"/>
                  </a:ext>
                </a:extLst>
              </p:cNvPr>
              <p:cNvSpPr/>
              <p:nvPr/>
            </p:nvSpPr>
            <p:spPr>
              <a:xfrm>
                <a:off x="2815175" y="1990625"/>
                <a:ext cx="1471850" cy="1681650"/>
              </a:xfrm>
              <a:custGeom>
                <a:avLst/>
                <a:gdLst/>
                <a:ahLst/>
                <a:cxnLst/>
                <a:rect l="l" t="t" r="r" b="b"/>
                <a:pathLst>
                  <a:path w="58874" h="67266" extrusionOk="0">
                    <a:moveTo>
                      <a:pt x="15224" y="1"/>
                    </a:moveTo>
                    <a:cubicBezTo>
                      <a:pt x="9722" y="1"/>
                      <a:pt x="4217" y="2083"/>
                      <a:pt x="1" y="6252"/>
                    </a:cubicBezTo>
                    <a:lnTo>
                      <a:pt x="4149" y="10464"/>
                    </a:lnTo>
                    <a:cubicBezTo>
                      <a:pt x="7213" y="7431"/>
                      <a:pt x="11213" y="5919"/>
                      <a:pt x="15208" y="5919"/>
                    </a:cubicBezTo>
                    <a:cubicBezTo>
                      <a:pt x="19265" y="5919"/>
                      <a:pt x="23317" y="7479"/>
                      <a:pt x="26381" y="10590"/>
                    </a:cubicBezTo>
                    <a:cubicBezTo>
                      <a:pt x="31828" y="16101"/>
                      <a:pt x="32272" y="24588"/>
                      <a:pt x="27933" y="30700"/>
                    </a:cubicBezTo>
                    <a:cubicBezTo>
                      <a:pt x="27300" y="31365"/>
                      <a:pt x="26730" y="32030"/>
                      <a:pt x="26191" y="32727"/>
                    </a:cubicBezTo>
                    <a:cubicBezTo>
                      <a:pt x="26191" y="32759"/>
                      <a:pt x="26159" y="32759"/>
                      <a:pt x="26159" y="32790"/>
                    </a:cubicBezTo>
                    <a:cubicBezTo>
                      <a:pt x="19921" y="41246"/>
                      <a:pt x="20617" y="53217"/>
                      <a:pt x="28281" y="60881"/>
                    </a:cubicBezTo>
                    <a:cubicBezTo>
                      <a:pt x="32505" y="65136"/>
                      <a:pt x="38059" y="67266"/>
                      <a:pt x="43612" y="67266"/>
                    </a:cubicBezTo>
                    <a:cubicBezTo>
                      <a:pt x="49135" y="67266"/>
                      <a:pt x="54658" y="65160"/>
                      <a:pt x="58874" y="60944"/>
                    </a:cubicBezTo>
                    <a:lnTo>
                      <a:pt x="54693" y="56764"/>
                    </a:lnTo>
                    <a:cubicBezTo>
                      <a:pt x="51629" y="59812"/>
                      <a:pt x="47612" y="61340"/>
                      <a:pt x="43597" y="61340"/>
                    </a:cubicBezTo>
                    <a:cubicBezTo>
                      <a:pt x="39560" y="61340"/>
                      <a:pt x="35526" y="59796"/>
                      <a:pt x="32462" y="56700"/>
                    </a:cubicBezTo>
                    <a:cubicBezTo>
                      <a:pt x="27015" y="51221"/>
                      <a:pt x="26413" y="42703"/>
                      <a:pt x="30720" y="36590"/>
                    </a:cubicBezTo>
                    <a:cubicBezTo>
                      <a:pt x="38859" y="28167"/>
                      <a:pt x="38859" y="14802"/>
                      <a:pt x="30593" y="6410"/>
                    </a:cubicBezTo>
                    <a:cubicBezTo>
                      <a:pt x="26369" y="2139"/>
                      <a:pt x="20798" y="1"/>
                      <a:pt x="1522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48;p32">
                <a:extLst>
                  <a:ext uri="{FF2B5EF4-FFF2-40B4-BE49-F238E27FC236}">
                    <a16:creationId xmlns:a16="http://schemas.microsoft.com/office/drawing/2014/main" id="{144B1025-DE2D-43EF-91BB-7EE710FFB213}"/>
                  </a:ext>
                </a:extLst>
              </p:cNvPr>
              <p:cNvSpPr/>
              <p:nvPr/>
            </p:nvSpPr>
            <p:spPr>
              <a:xfrm>
                <a:off x="4133400" y="3366950"/>
                <a:ext cx="201125" cy="198750"/>
              </a:xfrm>
              <a:custGeom>
                <a:avLst/>
                <a:gdLst/>
                <a:ahLst/>
                <a:cxnLst/>
                <a:rect l="l" t="t" r="r" b="b"/>
                <a:pathLst>
                  <a:path w="8045" h="7950" extrusionOk="0">
                    <a:moveTo>
                      <a:pt x="1711" y="0"/>
                    </a:moveTo>
                    <a:lnTo>
                      <a:pt x="856" y="3991"/>
                    </a:lnTo>
                    <a:lnTo>
                      <a:pt x="1" y="7949"/>
                    </a:lnTo>
                    <a:lnTo>
                      <a:pt x="4023" y="7379"/>
                    </a:lnTo>
                    <a:lnTo>
                      <a:pt x="8045" y="6809"/>
                    </a:lnTo>
                    <a:lnTo>
                      <a:pt x="4878" y="3421"/>
                    </a:lnTo>
                    <a:lnTo>
                      <a:pt x="171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49;p32">
                <a:extLst>
                  <a:ext uri="{FF2B5EF4-FFF2-40B4-BE49-F238E27FC236}">
                    <a16:creationId xmlns:a16="http://schemas.microsoft.com/office/drawing/2014/main" id="{07C0E463-35EC-420D-A14C-64C3C64C42B9}"/>
                  </a:ext>
                </a:extLst>
              </p:cNvPr>
              <p:cNvSpPr/>
              <p:nvPr/>
            </p:nvSpPr>
            <p:spPr>
              <a:xfrm>
                <a:off x="2746300" y="2106525"/>
                <a:ext cx="201125" cy="199550"/>
              </a:xfrm>
              <a:custGeom>
                <a:avLst/>
                <a:gdLst/>
                <a:ahLst/>
                <a:cxnLst/>
                <a:rect l="l" t="t" r="r" b="b"/>
                <a:pathLst>
                  <a:path w="8045" h="7982" extrusionOk="0">
                    <a:moveTo>
                      <a:pt x="1647" y="1"/>
                    </a:moveTo>
                    <a:lnTo>
                      <a:pt x="824" y="3991"/>
                    </a:lnTo>
                    <a:lnTo>
                      <a:pt x="1" y="7981"/>
                    </a:lnTo>
                    <a:lnTo>
                      <a:pt x="4023" y="7379"/>
                    </a:lnTo>
                    <a:lnTo>
                      <a:pt x="8045" y="6778"/>
                    </a:lnTo>
                    <a:lnTo>
                      <a:pt x="4846" y="3389"/>
                    </a:lnTo>
                    <a:lnTo>
                      <a:pt x="164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850;p32">
              <a:extLst>
                <a:ext uri="{FF2B5EF4-FFF2-40B4-BE49-F238E27FC236}">
                  <a16:creationId xmlns:a16="http://schemas.microsoft.com/office/drawing/2014/main" id="{989AC11D-C5EC-416D-B932-36BFF73C55F9}"/>
                </a:ext>
              </a:extLst>
            </p:cNvPr>
            <p:cNvSpPr txBox="1"/>
            <p:nvPr/>
          </p:nvSpPr>
          <p:spPr>
            <a:xfrm>
              <a:off x="3964430" y="3018496"/>
              <a:ext cx="480300" cy="4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Fira Sans"/>
                  <a:ea typeface="Fira Sans"/>
                  <a:cs typeface="Fira Sans"/>
                  <a:sym typeface="Fira Sans"/>
                </a:rPr>
                <a:t>5</a:t>
              </a:r>
              <a:endParaRPr sz="2700">
                <a:latin typeface="Fira Sans"/>
                <a:ea typeface="Fira Sans"/>
                <a:cs typeface="Fira Sans"/>
                <a:sym typeface="Fira Sans"/>
              </a:endParaRPr>
            </a:p>
          </p:txBody>
        </p:sp>
        <p:sp>
          <p:nvSpPr>
            <p:cNvPr id="6" name="Google Shape;2851;p32">
              <a:extLst>
                <a:ext uri="{FF2B5EF4-FFF2-40B4-BE49-F238E27FC236}">
                  <a16:creationId xmlns:a16="http://schemas.microsoft.com/office/drawing/2014/main" id="{25EB8994-6773-45C2-A3D2-97B1F311E22F}"/>
                </a:ext>
              </a:extLst>
            </p:cNvPr>
            <p:cNvSpPr txBox="1"/>
            <p:nvPr/>
          </p:nvSpPr>
          <p:spPr>
            <a:xfrm>
              <a:off x="2378150" y="3064163"/>
              <a:ext cx="467700" cy="46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Fira Sans"/>
                  <a:ea typeface="Fira Sans"/>
                  <a:cs typeface="Fira Sans"/>
                  <a:sym typeface="Fira Sans"/>
                </a:rPr>
                <a:t>3</a:t>
              </a:r>
              <a:endParaRPr sz="2700">
                <a:latin typeface="Fira Sans"/>
                <a:ea typeface="Fira Sans"/>
                <a:cs typeface="Fira Sans"/>
                <a:sym typeface="Fira Sans"/>
              </a:endParaRPr>
            </a:p>
          </p:txBody>
        </p:sp>
        <p:sp>
          <p:nvSpPr>
            <p:cNvPr id="7" name="Google Shape;2852;p32">
              <a:extLst>
                <a:ext uri="{FF2B5EF4-FFF2-40B4-BE49-F238E27FC236}">
                  <a16:creationId xmlns:a16="http://schemas.microsoft.com/office/drawing/2014/main" id="{DBAAA059-2A12-4B65-9FFE-A83DB31E2BB6}"/>
                </a:ext>
              </a:extLst>
            </p:cNvPr>
            <p:cNvSpPr txBox="1"/>
            <p:nvPr/>
          </p:nvSpPr>
          <p:spPr>
            <a:xfrm>
              <a:off x="882975" y="3008338"/>
              <a:ext cx="467700" cy="46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Fira Sans"/>
                  <a:ea typeface="Fira Sans"/>
                  <a:cs typeface="Fira Sans"/>
                  <a:sym typeface="Fira Sans"/>
                </a:rPr>
                <a:t>1</a:t>
              </a:r>
              <a:endParaRPr sz="2700">
                <a:latin typeface="Fira Sans"/>
                <a:ea typeface="Fira Sans"/>
                <a:cs typeface="Fira Sans"/>
                <a:sym typeface="Fira Sans"/>
              </a:endParaRPr>
            </a:p>
          </p:txBody>
        </p:sp>
        <p:sp>
          <p:nvSpPr>
            <p:cNvPr id="8" name="Google Shape;2853;p32">
              <a:extLst>
                <a:ext uri="{FF2B5EF4-FFF2-40B4-BE49-F238E27FC236}">
                  <a16:creationId xmlns:a16="http://schemas.microsoft.com/office/drawing/2014/main" id="{3AC6B2E5-EADF-47C0-A18D-1B6950B7F7ED}"/>
                </a:ext>
              </a:extLst>
            </p:cNvPr>
            <p:cNvSpPr txBox="1"/>
            <p:nvPr/>
          </p:nvSpPr>
          <p:spPr>
            <a:xfrm>
              <a:off x="3196854" y="2333329"/>
              <a:ext cx="480300" cy="4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dirty="0">
                  <a:latin typeface="Fira Sans"/>
                  <a:ea typeface="Fira Sans"/>
                  <a:cs typeface="Fira Sans"/>
                  <a:sym typeface="Fira Sans"/>
                </a:rPr>
                <a:t>4</a:t>
              </a:r>
              <a:endParaRPr sz="2700" dirty="0">
                <a:latin typeface="Fira Sans"/>
                <a:ea typeface="Fira Sans"/>
                <a:cs typeface="Fira Sans"/>
                <a:sym typeface="Fira Sans"/>
              </a:endParaRPr>
            </a:p>
          </p:txBody>
        </p:sp>
        <p:sp>
          <p:nvSpPr>
            <p:cNvPr id="9" name="Google Shape;2854;p32">
              <a:extLst>
                <a:ext uri="{FF2B5EF4-FFF2-40B4-BE49-F238E27FC236}">
                  <a16:creationId xmlns:a16="http://schemas.microsoft.com/office/drawing/2014/main" id="{6F86458F-7B99-4384-B039-7278F9AE696C}"/>
                </a:ext>
              </a:extLst>
            </p:cNvPr>
            <p:cNvSpPr txBox="1"/>
            <p:nvPr/>
          </p:nvSpPr>
          <p:spPr>
            <a:xfrm>
              <a:off x="1630513" y="2333329"/>
              <a:ext cx="467700" cy="46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Fira Sans"/>
                  <a:ea typeface="Fira Sans"/>
                  <a:cs typeface="Fira Sans"/>
                  <a:sym typeface="Fira Sans"/>
                </a:rPr>
                <a:t>2</a:t>
              </a:r>
              <a:endParaRPr sz="2700">
                <a:latin typeface="Fira Sans"/>
                <a:ea typeface="Fira Sans"/>
                <a:cs typeface="Fira Sans"/>
                <a:sym typeface="Fira Sans"/>
              </a:endParaRPr>
            </a:p>
          </p:txBody>
        </p:sp>
      </p:grpSp>
    </p:spTree>
    <p:extLst>
      <p:ext uri="{BB962C8B-B14F-4D97-AF65-F5344CB8AC3E}">
        <p14:creationId xmlns:p14="http://schemas.microsoft.com/office/powerpoint/2010/main" val="967564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A6DBA0-DF4B-4FAA-ABF4-E2EA5CC57907}"/>
              </a:ext>
            </a:extLst>
          </p:cNvPr>
          <p:cNvSpPr txBox="1"/>
          <p:nvPr/>
        </p:nvSpPr>
        <p:spPr>
          <a:xfrm>
            <a:off x="2138400" y="698400"/>
            <a:ext cx="5474958" cy="3970318"/>
          </a:xfrm>
          <a:prstGeom prst="rect">
            <a:avLst/>
          </a:prstGeom>
          <a:noFill/>
        </p:spPr>
        <p:txBody>
          <a:bodyPr wrap="square" rtlCol="0">
            <a:spAutoFit/>
          </a:bodyPr>
          <a:lstStyle/>
          <a:p>
            <a:pPr algn="r" rtl="1"/>
            <a:r>
              <a:rPr lang="ar-SA" b="1" dirty="0">
                <a:effectLst/>
                <a:cs typeface="B Nazanin" panose="00000400000000000000" pitchFamily="2" charset="-78"/>
              </a:rPr>
              <a:t>قبل از شروع، توضیحی درباره مقاله‌ای که مبنای کار ماست ارائه خواهیم داد. این مقاله به تحلیل احساسات داده‌های توییتر پرداخته و شامل چندین فاز است:</a:t>
            </a:r>
          </a:p>
          <a:p>
            <a:pPr algn="r" rtl="1"/>
            <a:endParaRPr lang="ar-SA" b="1" dirty="0">
              <a:effectLst/>
              <a:cs typeface="B Nazanin" panose="00000400000000000000" pitchFamily="2" charset="-78"/>
            </a:endParaRPr>
          </a:p>
          <a:p>
            <a:pPr algn="r" rtl="1"/>
            <a:r>
              <a:rPr lang="ar-SA" b="1" dirty="0">
                <a:effectLst/>
                <a:cs typeface="B Nazanin" panose="00000400000000000000" pitchFamily="2" charset="-78"/>
              </a:rPr>
              <a:t>فاز اول: خواندن داده‌ها و قرار دادن داده‌های مثبت و منفی در یک دیتافریم.</a:t>
            </a:r>
          </a:p>
          <a:p>
            <a:pPr algn="r" rtl="1"/>
            <a:endParaRPr lang="ar-SA" b="1" dirty="0">
              <a:effectLst/>
              <a:cs typeface="B Nazanin" panose="00000400000000000000" pitchFamily="2" charset="-78"/>
            </a:endParaRPr>
          </a:p>
          <a:p>
            <a:pPr algn="r" rtl="1"/>
            <a:r>
              <a:rPr lang="ar-SA" b="1" dirty="0">
                <a:effectLst/>
                <a:cs typeface="B Nazanin" panose="00000400000000000000" pitchFamily="2" charset="-78"/>
              </a:rPr>
              <a:t>فاز دوم: پیش‌پردازش داده‌ها که شامل موارد زیر است:</a:t>
            </a:r>
          </a:p>
          <a:p>
            <a:pPr algn="r" rtl="1"/>
            <a:endParaRPr lang="ar-SA" b="1" dirty="0">
              <a:effectLst/>
              <a:cs typeface="B Nazanin" panose="00000400000000000000" pitchFamily="2" charset="-78"/>
            </a:endParaRPr>
          </a:p>
          <a:p>
            <a:pPr algn="r" rtl="1"/>
            <a:r>
              <a:rPr lang="en-US" b="1" dirty="0">
                <a:effectLst/>
                <a:cs typeface="B Nazanin" panose="00000400000000000000" pitchFamily="2" charset="-78"/>
              </a:rPr>
              <a:t>Tokenize </a:t>
            </a:r>
            <a:r>
              <a:rPr lang="ar-SA" b="1" dirty="0">
                <a:effectLst/>
                <a:cs typeface="B Nazanin" panose="00000400000000000000" pitchFamily="2" charset="-78"/>
              </a:rPr>
              <a:t>تقسیم متن به توکن‌ها</a:t>
            </a:r>
          </a:p>
          <a:p>
            <a:pPr algn="r" rtl="1"/>
            <a:endParaRPr lang="ar-SA" b="1" dirty="0">
              <a:effectLst/>
              <a:cs typeface="B Nazanin" panose="00000400000000000000" pitchFamily="2" charset="-78"/>
            </a:endParaRPr>
          </a:p>
          <a:p>
            <a:pPr algn="r" rtl="1"/>
            <a:r>
              <a:rPr lang="en-US" b="1" dirty="0">
                <a:effectLst/>
                <a:cs typeface="B Nazanin" panose="00000400000000000000" pitchFamily="2" charset="-78"/>
              </a:rPr>
              <a:t>Lemmatization </a:t>
            </a:r>
            <a:r>
              <a:rPr lang="ar-SA" b="1" dirty="0">
                <a:effectLst/>
                <a:cs typeface="B Nazanin" panose="00000400000000000000" pitchFamily="2" charset="-78"/>
              </a:rPr>
              <a:t>لماتیزه کردن</a:t>
            </a:r>
          </a:p>
          <a:p>
            <a:pPr algn="r" rtl="1"/>
            <a:endParaRPr lang="ar-SA" b="1" dirty="0">
              <a:effectLst/>
              <a:cs typeface="B Nazanin" panose="00000400000000000000" pitchFamily="2" charset="-78"/>
            </a:endParaRPr>
          </a:p>
          <a:p>
            <a:pPr algn="r" rtl="1"/>
            <a:r>
              <a:rPr lang="ar-SA" b="1" dirty="0">
                <a:effectLst/>
                <a:cs typeface="B Nazanin" panose="00000400000000000000" pitchFamily="2" charset="-78"/>
              </a:rPr>
              <a:t>استفاده از عبارات منظم برای جدا کردن تگ‌های </a:t>
            </a:r>
            <a:r>
              <a:rPr lang="en-US" b="1" dirty="0">
                <a:effectLst/>
                <a:cs typeface="B Nazanin" panose="00000400000000000000" pitchFamily="2" charset="-78"/>
              </a:rPr>
              <a:t>HTML، </a:t>
            </a:r>
            <a:r>
              <a:rPr lang="ar-SA" b="1" dirty="0">
                <a:effectLst/>
                <a:cs typeface="B Nazanin" panose="00000400000000000000" pitchFamily="2" charset="-78"/>
              </a:rPr>
              <a:t>آدرس‌ها و منشن‌ها.</a:t>
            </a:r>
          </a:p>
          <a:p>
            <a:pPr algn="r" rtl="1"/>
            <a:endParaRPr lang="ar-SA" b="1" dirty="0">
              <a:effectLst/>
              <a:cs typeface="B Nazanin" panose="00000400000000000000" pitchFamily="2" charset="-78"/>
            </a:endParaRPr>
          </a:p>
          <a:p>
            <a:pPr algn="r" rtl="1"/>
            <a:r>
              <a:rPr lang="ar-SA" b="1" dirty="0">
                <a:effectLst/>
                <a:cs typeface="B Nazanin" panose="00000400000000000000" pitchFamily="2" charset="-78"/>
              </a:rPr>
              <a:t>فاز سوم: پس از پیش‌پردازش و نرمال‌سازی، فاز وکتورسازی و تبدیل داده‌ها به فرمت </a:t>
            </a:r>
            <a:r>
              <a:rPr lang="en-US" b="1" dirty="0">
                <a:effectLst/>
                <a:cs typeface="B Nazanin" panose="00000400000000000000" pitchFamily="2" charset="-78"/>
              </a:rPr>
              <a:t>TF-IDF </a:t>
            </a:r>
            <a:r>
              <a:rPr lang="ar-SA" b="1" dirty="0">
                <a:effectLst/>
                <a:cs typeface="B Nazanin" panose="00000400000000000000" pitchFamily="2" charset="-78"/>
              </a:rPr>
              <a:t>انجام می‌شود.</a:t>
            </a:r>
          </a:p>
          <a:p>
            <a:pPr algn="r" rtl="1"/>
            <a:endParaRPr lang="ar-SA" b="1" dirty="0">
              <a:effectLst/>
              <a:cs typeface="B Nazanin" panose="00000400000000000000" pitchFamily="2" charset="-78"/>
            </a:endParaRPr>
          </a:p>
          <a:p>
            <a:pPr algn="r" rtl="1"/>
            <a:r>
              <a:rPr lang="ar-SA" b="1" dirty="0">
                <a:effectLst/>
                <a:cs typeface="B Nazanin" panose="00000400000000000000" pitchFamily="2" charset="-78"/>
              </a:rPr>
              <a:t>فاز چهارم: جدا کردن داده‌ها به دو بخش تست و ترین.</a:t>
            </a:r>
          </a:p>
          <a:p>
            <a:pPr algn="r" rtl="1"/>
            <a:endParaRPr lang="ar-SA" b="1" dirty="0">
              <a:effectLst/>
              <a:cs typeface="B Nazanin" panose="00000400000000000000" pitchFamily="2" charset="-78"/>
            </a:endParaRPr>
          </a:p>
        </p:txBody>
      </p:sp>
    </p:spTree>
    <p:extLst>
      <p:ext uri="{BB962C8B-B14F-4D97-AF65-F5344CB8AC3E}">
        <p14:creationId xmlns:p14="http://schemas.microsoft.com/office/powerpoint/2010/main" val="3347192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68FAA-6A8E-45A6-8490-AAD50CFFF10A}"/>
              </a:ext>
            </a:extLst>
          </p:cNvPr>
          <p:cNvSpPr txBox="1"/>
          <p:nvPr/>
        </p:nvSpPr>
        <p:spPr>
          <a:xfrm>
            <a:off x="1382400" y="1466205"/>
            <a:ext cx="6494400" cy="1384995"/>
          </a:xfrm>
          <a:prstGeom prst="rect">
            <a:avLst/>
          </a:prstGeom>
          <a:noFill/>
        </p:spPr>
        <p:txBody>
          <a:bodyPr wrap="square" rtlCol="0">
            <a:spAutoFit/>
          </a:bodyPr>
          <a:lstStyle/>
          <a:p>
            <a:pPr algn="ctr" rtl="1"/>
            <a:r>
              <a:rPr lang="fa-IR" dirty="0">
                <a:cs typeface="B Nazanin" panose="00000400000000000000" pitchFamily="2" charset="-78"/>
              </a:rPr>
              <a:t>اولین و مهم ترین مساله مجموع داده </a:t>
            </a:r>
            <a:r>
              <a:rPr lang="fa-IR" dirty="0" err="1">
                <a:cs typeface="B Nazanin" panose="00000400000000000000" pitchFamily="2" charset="-78"/>
              </a:rPr>
              <a:t>هاست</a:t>
            </a:r>
            <a:r>
              <a:rPr lang="fa-IR" dirty="0">
                <a:cs typeface="B Nazanin" panose="00000400000000000000" pitchFamily="2" charset="-78"/>
              </a:rPr>
              <a:t> داده </a:t>
            </a:r>
            <a:r>
              <a:rPr lang="fa-IR" dirty="0" err="1">
                <a:cs typeface="B Nazanin" panose="00000400000000000000" pitchFamily="2" charset="-78"/>
              </a:rPr>
              <a:t>هایی</a:t>
            </a:r>
            <a:r>
              <a:rPr lang="fa-IR" dirty="0">
                <a:cs typeface="B Nazanin" panose="00000400000000000000" pitchFamily="2" charset="-78"/>
              </a:rPr>
              <a:t> که ما استفاده کردیم مجموعه داده های </a:t>
            </a:r>
            <a:r>
              <a:rPr lang="fa-IR" dirty="0" err="1">
                <a:cs typeface="B Nazanin" panose="00000400000000000000" pitchFamily="2" charset="-78"/>
              </a:rPr>
              <a:t>دیجی</a:t>
            </a:r>
            <a:r>
              <a:rPr lang="fa-IR" dirty="0">
                <a:cs typeface="B Nazanin" panose="00000400000000000000" pitchFamily="2" charset="-78"/>
              </a:rPr>
              <a:t> کالا می باشد که از این </a:t>
            </a:r>
            <a:r>
              <a:rPr lang="fa-IR" dirty="0" err="1">
                <a:cs typeface="B Nazanin" panose="00000400000000000000" pitchFamily="2" charset="-78"/>
              </a:rPr>
              <a:t>ادرس</a:t>
            </a:r>
            <a:r>
              <a:rPr lang="fa-IR" dirty="0">
                <a:cs typeface="B Nazanin" panose="00000400000000000000" pitchFamily="2" charset="-78"/>
              </a:rPr>
              <a:t> </a:t>
            </a:r>
            <a:r>
              <a:rPr lang="fa-IR" dirty="0" err="1">
                <a:cs typeface="B Nazanin" panose="00000400000000000000" pitchFamily="2" charset="-78"/>
              </a:rPr>
              <a:t>ریپازیتوری</a:t>
            </a:r>
            <a:r>
              <a:rPr lang="fa-IR" dirty="0">
                <a:cs typeface="B Nazanin" panose="00000400000000000000" pitchFamily="2" charset="-78"/>
              </a:rPr>
              <a:t> برداشته شده است</a:t>
            </a:r>
          </a:p>
          <a:p>
            <a:pPr algn="ctr" rtl="1"/>
            <a:r>
              <a:rPr lang="fa-IR" dirty="0">
                <a:cs typeface="B Nazanin" panose="00000400000000000000" pitchFamily="2" charset="-78"/>
              </a:rPr>
              <a:t>این </a:t>
            </a:r>
            <a:r>
              <a:rPr lang="fa-IR" dirty="0" err="1">
                <a:cs typeface="B Nazanin" panose="00000400000000000000" pitchFamily="2" charset="-78"/>
              </a:rPr>
              <a:t>دیتا</a:t>
            </a:r>
            <a:r>
              <a:rPr lang="fa-IR" dirty="0">
                <a:cs typeface="B Nazanin" panose="00000400000000000000" pitchFamily="2" charset="-78"/>
              </a:rPr>
              <a:t> ست شامل </a:t>
            </a:r>
            <a:r>
              <a:rPr lang="fa-IR" dirty="0" err="1">
                <a:cs typeface="B Nazanin" panose="00000400000000000000" pitchFamily="2" charset="-78"/>
              </a:rPr>
              <a:t>دیتا</a:t>
            </a:r>
            <a:r>
              <a:rPr lang="fa-IR" dirty="0">
                <a:cs typeface="B Nazanin" panose="00000400000000000000" pitchFamily="2" charset="-78"/>
              </a:rPr>
              <a:t> های </a:t>
            </a:r>
            <a:r>
              <a:rPr lang="fa-IR" dirty="0" err="1">
                <a:cs typeface="B Nazanin" panose="00000400000000000000" pitchFamily="2" charset="-78"/>
              </a:rPr>
              <a:t>مختلقی</a:t>
            </a:r>
            <a:r>
              <a:rPr lang="fa-IR" dirty="0">
                <a:cs typeface="B Nazanin" panose="00000400000000000000" pitchFamily="2" charset="-78"/>
              </a:rPr>
              <a:t> هست که داده های اصلی که ما بهشون احتیاج داریم کامنت ها و ستون </a:t>
            </a:r>
            <a:r>
              <a:rPr lang="en-US" dirty="0" err="1">
                <a:cs typeface="B Nazanin" panose="00000400000000000000" pitchFamily="2" charset="-78"/>
              </a:rPr>
              <a:t>PositiveFeedback</a:t>
            </a:r>
            <a:r>
              <a:rPr lang="en-US" dirty="0">
                <a:cs typeface="B Nazanin" panose="00000400000000000000" pitchFamily="2" charset="-78"/>
              </a:rPr>
              <a:t> </a:t>
            </a:r>
            <a:r>
              <a:rPr lang="fa-IR" dirty="0">
                <a:cs typeface="B Nazanin" panose="00000400000000000000" pitchFamily="2" charset="-78"/>
              </a:rPr>
              <a:t> و همچنین </a:t>
            </a:r>
            <a:r>
              <a:rPr lang="en-US" dirty="0" err="1">
                <a:cs typeface="B Nazanin" panose="00000400000000000000" pitchFamily="2" charset="-78"/>
              </a:rPr>
              <a:t>NegativeFeedback</a:t>
            </a:r>
            <a:endParaRPr lang="fa-IR" dirty="0">
              <a:cs typeface="B Nazanin" panose="00000400000000000000" pitchFamily="2" charset="-78"/>
            </a:endParaRPr>
          </a:p>
          <a:p>
            <a:pPr algn="ctr" rtl="1"/>
            <a:endParaRPr lang="en-US" dirty="0">
              <a:cs typeface="B Nazanin" panose="00000400000000000000" pitchFamily="2" charset="-78"/>
            </a:endParaRPr>
          </a:p>
          <a:p>
            <a:pPr algn="ctr" rtl="1"/>
            <a:endParaRPr lang="en-US" dirty="0">
              <a:cs typeface="B Nazanin" panose="00000400000000000000" pitchFamily="2" charset="-78"/>
            </a:endParaRPr>
          </a:p>
        </p:txBody>
      </p:sp>
      <p:pic>
        <p:nvPicPr>
          <p:cNvPr id="10" name="Picture 9">
            <a:extLst>
              <a:ext uri="{FF2B5EF4-FFF2-40B4-BE49-F238E27FC236}">
                <a16:creationId xmlns:a16="http://schemas.microsoft.com/office/drawing/2014/main" id="{D4AF12CC-C1E8-4413-B335-C368208B4C3F}"/>
              </a:ext>
            </a:extLst>
          </p:cNvPr>
          <p:cNvPicPr>
            <a:picLocks noChangeAspect="1"/>
          </p:cNvPicPr>
          <p:nvPr/>
        </p:nvPicPr>
        <p:blipFill>
          <a:blip r:embed="rId2"/>
          <a:stretch>
            <a:fillRect/>
          </a:stretch>
        </p:blipFill>
        <p:spPr>
          <a:xfrm>
            <a:off x="272487" y="3091395"/>
            <a:ext cx="1901913" cy="1855335"/>
          </a:xfrm>
          <a:prstGeom prst="rect">
            <a:avLst/>
          </a:prstGeom>
        </p:spPr>
      </p:pic>
      <p:pic>
        <p:nvPicPr>
          <p:cNvPr id="12" name="Picture 11">
            <a:extLst>
              <a:ext uri="{FF2B5EF4-FFF2-40B4-BE49-F238E27FC236}">
                <a16:creationId xmlns:a16="http://schemas.microsoft.com/office/drawing/2014/main" id="{CCDC799E-F27B-42F9-810A-9C7DFED68B03}"/>
              </a:ext>
            </a:extLst>
          </p:cNvPr>
          <p:cNvPicPr>
            <a:picLocks noChangeAspect="1"/>
          </p:cNvPicPr>
          <p:nvPr/>
        </p:nvPicPr>
        <p:blipFill>
          <a:blip r:embed="rId3"/>
          <a:stretch>
            <a:fillRect/>
          </a:stretch>
        </p:blipFill>
        <p:spPr>
          <a:xfrm>
            <a:off x="4427026" y="2851200"/>
            <a:ext cx="4234574" cy="3117763"/>
          </a:xfrm>
          <a:prstGeom prst="rect">
            <a:avLst/>
          </a:prstGeom>
        </p:spPr>
      </p:pic>
      <p:sp>
        <p:nvSpPr>
          <p:cNvPr id="14" name="TextBox 13">
            <a:extLst>
              <a:ext uri="{FF2B5EF4-FFF2-40B4-BE49-F238E27FC236}">
                <a16:creationId xmlns:a16="http://schemas.microsoft.com/office/drawing/2014/main" id="{590BBFCA-EB04-4EA8-B4B2-815208E0781E}"/>
              </a:ext>
            </a:extLst>
          </p:cNvPr>
          <p:cNvSpPr txBox="1"/>
          <p:nvPr/>
        </p:nvSpPr>
        <p:spPr>
          <a:xfrm>
            <a:off x="2197800" y="2851200"/>
            <a:ext cx="5203800" cy="738664"/>
          </a:xfrm>
          <a:prstGeom prst="rect">
            <a:avLst/>
          </a:prstGeom>
          <a:solidFill>
            <a:schemeClr val="bg2">
              <a:lumMod val="20000"/>
              <a:lumOff val="80000"/>
            </a:schemeClr>
          </a:solidFill>
        </p:spPr>
        <p:txBody>
          <a:bodyPr wrap="square">
            <a:spAutoFit/>
          </a:bodyPr>
          <a:lstStyle/>
          <a:p>
            <a:pPr algn="ctr"/>
            <a:r>
              <a:rPr lang="en-US" sz="1400" dirty="0">
                <a:effectLst/>
                <a:latin typeface="Calibri" panose="020F0502020204030204" pitchFamily="34" charset="0"/>
                <a:ea typeface="Calibri" panose="020F0502020204030204" pitchFamily="34" charset="0"/>
                <a:cs typeface="Arial" panose="020B0604020202020204" pitchFamily="34" charset="0"/>
                <a:hlinkClick r:id="rId4"/>
              </a:rPr>
              <a:t> https://github.com/mosiomohsen/persian-sentiment-analysis-using-fastText-word-embedding-and-pseudo-labeling/blob/main/DK.part01.rar</a:t>
            </a:r>
            <a:endParaRPr lang="en-US" dirty="0"/>
          </a:p>
        </p:txBody>
      </p:sp>
    </p:spTree>
    <p:extLst>
      <p:ext uri="{BB962C8B-B14F-4D97-AF65-F5344CB8AC3E}">
        <p14:creationId xmlns:p14="http://schemas.microsoft.com/office/powerpoint/2010/main" val="1796033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0F4E34-9D63-43D5-A543-FC4F26D36E67}"/>
              </a:ext>
            </a:extLst>
          </p:cNvPr>
          <p:cNvSpPr txBox="1"/>
          <p:nvPr/>
        </p:nvSpPr>
        <p:spPr>
          <a:xfrm>
            <a:off x="1511593" y="1124550"/>
            <a:ext cx="7128875" cy="307777"/>
          </a:xfrm>
          <a:prstGeom prst="rect">
            <a:avLst/>
          </a:prstGeom>
          <a:noFill/>
        </p:spPr>
        <p:txBody>
          <a:bodyPr wrap="none" rtlCol="0">
            <a:spAutoFit/>
          </a:bodyPr>
          <a:lstStyle/>
          <a:p>
            <a:pPr marL="285750" indent="-285750" algn="r" rtl="1">
              <a:buFont typeface="Arial" panose="020B0604020202020204" pitchFamily="34" charset="0"/>
              <a:buChar char="•"/>
            </a:pPr>
            <a:r>
              <a:rPr lang="fa-IR" dirty="0"/>
              <a:t>اول کتابخانه های مورد نیاز را فراخوان می کنیم در ادامه خواهم گفت هر کتابخانه برای چه کاری فراخوانی شده </a:t>
            </a:r>
            <a:r>
              <a:rPr lang="fa-IR" dirty="0" err="1"/>
              <a:t>اند</a:t>
            </a:r>
            <a:endParaRPr lang="en-US" dirty="0"/>
          </a:p>
        </p:txBody>
      </p:sp>
      <p:pic>
        <p:nvPicPr>
          <p:cNvPr id="6" name="Picture 5">
            <a:extLst>
              <a:ext uri="{FF2B5EF4-FFF2-40B4-BE49-F238E27FC236}">
                <a16:creationId xmlns:a16="http://schemas.microsoft.com/office/drawing/2014/main" id="{13802FF3-4FBF-42FD-BD7F-FB1EE91780D5}"/>
              </a:ext>
            </a:extLst>
          </p:cNvPr>
          <p:cNvPicPr>
            <a:picLocks noChangeAspect="1"/>
          </p:cNvPicPr>
          <p:nvPr/>
        </p:nvPicPr>
        <p:blipFill>
          <a:blip r:embed="rId2"/>
          <a:stretch>
            <a:fillRect/>
          </a:stretch>
        </p:blipFill>
        <p:spPr>
          <a:xfrm>
            <a:off x="1522214" y="1210350"/>
            <a:ext cx="6110193" cy="3817949"/>
          </a:xfrm>
          <a:prstGeom prst="rect">
            <a:avLst/>
          </a:prstGeom>
        </p:spPr>
      </p:pic>
      <p:grpSp>
        <p:nvGrpSpPr>
          <p:cNvPr id="7" name="Google Shape;15161;p81">
            <a:extLst>
              <a:ext uri="{FF2B5EF4-FFF2-40B4-BE49-F238E27FC236}">
                <a16:creationId xmlns:a16="http://schemas.microsoft.com/office/drawing/2014/main" id="{D21B41E1-5669-4021-910B-5CCBAEC65729}"/>
              </a:ext>
            </a:extLst>
          </p:cNvPr>
          <p:cNvGrpSpPr/>
          <p:nvPr/>
        </p:nvGrpSpPr>
        <p:grpSpPr>
          <a:xfrm>
            <a:off x="8651089" y="998418"/>
            <a:ext cx="421914" cy="423864"/>
            <a:chOff x="-1333975" y="2365850"/>
            <a:chExt cx="292225" cy="293575"/>
          </a:xfrm>
        </p:grpSpPr>
        <p:sp>
          <p:nvSpPr>
            <p:cNvPr id="8" name="Google Shape;15162;p81">
              <a:extLst>
                <a:ext uri="{FF2B5EF4-FFF2-40B4-BE49-F238E27FC236}">
                  <a16:creationId xmlns:a16="http://schemas.microsoft.com/office/drawing/2014/main" id="{1F67CCF0-25FA-4102-BAA8-1C78DE8B7BE0}"/>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63;p81">
              <a:extLst>
                <a:ext uri="{FF2B5EF4-FFF2-40B4-BE49-F238E27FC236}">
                  <a16:creationId xmlns:a16="http://schemas.microsoft.com/office/drawing/2014/main" id="{4B67CCD6-D453-4242-B8D1-3DC3B32B4A51}"/>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64;p81">
              <a:extLst>
                <a:ext uri="{FF2B5EF4-FFF2-40B4-BE49-F238E27FC236}">
                  <a16:creationId xmlns:a16="http://schemas.microsoft.com/office/drawing/2014/main" id="{D65C90DD-3AA6-4C56-9E2B-0C1AFFE0110A}"/>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65;p81">
              <a:extLst>
                <a:ext uri="{FF2B5EF4-FFF2-40B4-BE49-F238E27FC236}">
                  <a16:creationId xmlns:a16="http://schemas.microsoft.com/office/drawing/2014/main" id="{293DF0AA-AB30-4EC6-8998-AB3FAC4CC69A}"/>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6;p81">
              <a:extLst>
                <a:ext uri="{FF2B5EF4-FFF2-40B4-BE49-F238E27FC236}">
                  <a16:creationId xmlns:a16="http://schemas.microsoft.com/office/drawing/2014/main" id="{FD63D881-0E81-471A-8713-A4B627D07379}"/>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67;p81">
              <a:extLst>
                <a:ext uri="{FF2B5EF4-FFF2-40B4-BE49-F238E27FC236}">
                  <a16:creationId xmlns:a16="http://schemas.microsoft.com/office/drawing/2014/main" id="{6CAEDD91-A2A1-4C63-92A8-9CBA1FB8B7AB}"/>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68;p81">
              <a:extLst>
                <a:ext uri="{FF2B5EF4-FFF2-40B4-BE49-F238E27FC236}">
                  <a16:creationId xmlns:a16="http://schemas.microsoft.com/office/drawing/2014/main" id="{D87BAE01-5A16-42E6-8603-ABF60AA9821C}"/>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69;p81">
              <a:extLst>
                <a:ext uri="{FF2B5EF4-FFF2-40B4-BE49-F238E27FC236}">
                  <a16:creationId xmlns:a16="http://schemas.microsoft.com/office/drawing/2014/main" id="{CFABE4E0-E824-48F9-A61B-E7E7D863F592}"/>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644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C66D5C-EE33-40C7-B031-15266D6C620F}"/>
              </a:ext>
            </a:extLst>
          </p:cNvPr>
          <p:cNvSpPr txBox="1"/>
          <p:nvPr/>
        </p:nvSpPr>
        <p:spPr>
          <a:xfrm>
            <a:off x="7684758" y="216000"/>
            <a:ext cx="955710" cy="307777"/>
          </a:xfrm>
          <a:prstGeom prst="rect">
            <a:avLst/>
          </a:prstGeom>
          <a:solidFill>
            <a:srgbClr val="2056AE"/>
          </a:solidFill>
          <a:effectLst>
            <a:softEdge rad="127000"/>
          </a:effectLst>
        </p:spPr>
        <p:txBody>
          <a:bodyPr wrap="none" rtlCol="0">
            <a:spAutoFit/>
          </a:bodyPr>
          <a:lstStyle/>
          <a:p>
            <a:pPr algn="r"/>
            <a:r>
              <a:rPr lang="fa-IR" dirty="0">
                <a:cs typeface="B Titr" panose="00000700000000000000" pitchFamily="2" charset="-78"/>
              </a:rPr>
              <a:t>خواندن </a:t>
            </a:r>
            <a:r>
              <a:rPr lang="fa-IR" dirty="0" err="1">
                <a:cs typeface="B Titr" panose="00000700000000000000" pitchFamily="2" charset="-78"/>
              </a:rPr>
              <a:t>دیتا</a:t>
            </a:r>
            <a:endParaRPr lang="en-US" dirty="0">
              <a:cs typeface="B Titr" panose="00000700000000000000" pitchFamily="2" charset="-78"/>
            </a:endParaRPr>
          </a:p>
        </p:txBody>
      </p:sp>
      <p:pic>
        <p:nvPicPr>
          <p:cNvPr id="9" name="Picture 8">
            <a:extLst>
              <a:ext uri="{FF2B5EF4-FFF2-40B4-BE49-F238E27FC236}">
                <a16:creationId xmlns:a16="http://schemas.microsoft.com/office/drawing/2014/main" id="{80D7BC12-A4F8-47AC-A257-843293DCCF76}"/>
              </a:ext>
            </a:extLst>
          </p:cNvPr>
          <p:cNvPicPr>
            <a:picLocks noChangeAspect="1"/>
          </p:cNvPicPr>
          <p:nvPr/>
        </p:nvPicPr>
        <p:blipFill>
          <a:blip r:embed="rId2"/>
          <a:stretch>
            <a:fillRect/>
          </a:stretch>
        </p:blipFill>
        <p:spPr>
          <a:xfrm>
            <a:off x="1702391" y="705350"/>
            <a:ext cx="5812989" cy="2842110"/>
          </a:xfrm>
          <a:prstGeom prst="rect">
            <a:avLst/>
          </a:prstGeom>
        </p:spPr>
      </p:pic>
      <p:sp>
        <p:nvSpPr>
          <p:cNvPr id="10" name="TextBox 9">
            <a:extLst>
              <a:ext uri="{FF2B5EF4-FFF2-40B4-BE49-F238E27FC236}">
                <a16:creationId xmlns:a16="http://schemas.microsoft.com/office/drawing/2014/main" id="{020483FC-C7A7-4F8A-89D9-EF8DD4441E22}"/>
              </a:ext>
            </a:extLst>
          </p:cNvPr>
          <p:cNvSpPr txBox="1"/>
          <p:nvPr/>
        </p:nvSpPr>
        <p:spPr>
          <a:xfrm>
            <a:off x="2430000" y="523777"/>
            <a:ext cx="4284000" cy="954107"/>
          </a:xfrm>
          <a:prstGeom prst="rect">
            <a:avLst/>
          </a:prstGeom>
          <a:solidFill>
            <a:srgbClr val="00B0F0"/>
          </a:solidFill>
          <a:ln>
            <a:solidFill>
              <a:srgbClr val="7030A0"/>
            </a:solidFill>
          </a:ln>
          <a:effectLst>
            <a:softEdge rad="165100"/>
          </a:effectLst>
        </p:spPr>
        <p:txBody>
          <a:bodyPr wrap="square" rtlCol="0">
            <a:spAutoFit/>
          </a:bodyPr>
          <a:lstStyle/>
          <a:p>
            <a:pPr algn="ctr" rtl="1"/>
            <a:r>
              <a:rPr lang="fa-IR" b="1" dirty="0">
                <a:cs typeface="B Nazanin" panose="00000400000000000000" pitchFamily="2" charset="-78"/>
              </a:rPr>
              <a:t>ما با استفاده از کتابخانه </a:t>
            </a:r>
            <a:r>
              <a:rPr lang="en-US" b="1" dirty="0">
                <a:cs typeface="B Nazanin" panose="00000400000000000000" pitchFamily="2" charset="-78"/>
              </a:rPr>
              <a:t>Pandas </a:t>
            </a:r>
            <a:r>
              <a:rPr lang="fa-IR" b="1" dirty="0">
                <a:cs typeface="B Nazanin" panose="00000400000000000000" pitchFamily="2" charset="-78"/>
              </a:rPr>
              <a:t>که  مناسب برای پردازش </a:t>
            </a:r>
            <a:r>
              <a:rPr lang="fa-IR" b="1" dirty="0" err="1">
                <a:cs typeface="B Nazanin" panose="00000400000000000000" pitchFamily="2" charset="-78"/>
              </a:rPr>
              <a:t>دیتا</a:t>
            </a:r>
            <a:r>
              <a:rPr lang="fa-IR" b="1" dirty="0">
                <a:cs typeface="B Nazanin" panose="00000400000000000000" pitchFamily="2" charset="-78"/>
              </a:rPr>
              <a:t> ها میباشد  با استفاده از متد </a:t>
            </a:r>
            <a:r>
              <a:rPr lang="en-US" b="1" dirty="0" err="1">
                <a:cs typeface="B Nazanin" panose="00000400000000000000" pitchFamily="2" charset="-78"/>
              </a:rPr>
              <a:t>read_csv</a:t>
            </a:r>
            <a:r>
              <a:rPr lang="fa-IR" b="1" dirty="0">
                <a:cs typeface="B Nazanin" panose="00000400000000000000" pitchFamily="2" charset="-78"/>
              </a:rPr>
              <a:t> مقادیر که از نوع</a:t>
            </a:r>
            <a:r>
              <a:rPr lang="en-US" b="1" dirty="0">
                <a:cs typeface="B Nazanin" panose="00000400000000000000" pitchFamily="2" charset="-78"/>
              </a:rPr>
              <a:t> csv</a:t>
            </a:r>
            <a:r>
              <a:rPr lang="fa-IR" b="1" dirty="0">
                <a:cs typeface="B Nazanin" panose="00000400000000000000" pitchFamily="2" charset="-78"/>
              </a:rPr>
              <a:t> هستند و </a:t>
            </a:r>
            <a:r>
              <a:rPr lang="fa-IR" b="1" dirty="0" err="1">
                <a:cs typeface="B Nazanin" panose="00000400000000000000" pitchFamily="2" charset="-78"/>
              </a:rPr>
              <a:t>کدینگ</a:t>
            </a:r>
            <a:r>
              <a:rPr lang="fa-IR" b="1" dirty="0">
                <a:cs typeface="B Nazanin" panose="00000400000000000000" pitchFamily="2" charset="-78"/>
              </a:rPr>
              <a:t> </a:t>
            </a:r>
            <a:r>
              <a:rPr lang="en-US" b="1" dirty="0">
                <a:cs typeface="B Nazanin" panose="00000400000000000000" pitchFamily="2" charset="-78"/>
              </a:rPr>
              <a:t>utf-8</a:t>
            </a:r>
            <a:r>
              <a:rPr lang="fa-IR" b="1" dirty="0">
                <a:cs typeface="B Nazanin" panose="00000400000000000000" pitchFamily="2" charset="-78"/>
              </a:rPr>
              <a:t> که برای خواندن </a:t>
            </a:r>
            <a:r>
              <a:rPr lang="fa-IR" b="1" dirty="0" err="1">
                <a:cs typeface="B Nazanin" panose="00000400000000000000" pitchFamily="2" charset="-78"/>
              </a:rPr>
              <a:t>دیتا</a:t>
            </a:r>
            <a:r>
              <a:rPr lang="fa-IR" b="1" dirty="0">
                <a:cs typeface="B Nazanin" panose="00000400000000000000" pitchFamily="2" charset="-78"/>
              </a:rPr>
              <a:t> های فارسی مناسب هستند </a:t>
            </a:r>
            <a:r>
              <a:rPr lang="fa-IR" b="1" dirty="0" err="1">
                <a:cs typeface="B Nazanin" panose="00000400000000000000" pitchFamily="2" charset="-78"/>
              </a:rPr>
              <a:t>دیتا</a:t>
            </a:r>
            <a:r>
              <a:rPr lang="fa-IR" b="1" dirty="0">
                <a:cs typeface="B Nazanin" panose="00000400000000000000" pitchFamily="2" charset="-78"/>
              </a:rPr>
              <a:t> </a:t>
            </a:r>
            <a:r>
              <a:rPr lang="fa-IR" b="1" dirty="0" err="1">
                <a:cs typeface="B Nazanin" panose="00000400000000000000" pitchFamily="2" charset="-78"/>
              </a:rPr>
              <a:t>هارو</a:t>
            </a:r>
            <a:r>
              <a:rPr lang="fa-IR" b="1" dirty="0">
                <a:cs typeface="B Nazanin" panose="00000400000000000000" pitchFamily="2" charset="-78"/>
              </a:rPr>
              <a:t> فراخوان میکنیم</a:t>
            </a:r>
            <a:endParaRPr lang="en-US" b="1" dirty="0">
              <a:cs typeface="B Nazanin" panose="00000400000000000000" pitchFamily="2" charset="-78"/>
            </a:endParaRPr>
          </a:p>
        </p:txBody>
      </p:sp>
      <p:grpSp>
        <p:nvGrpSpPr>
          <p:cNvPr id="11" name="Google Shape;4861;p41">
            <a:extLst>
              <a:ext uri="{FF2B5EF4-FFF2-40B4-BE49-F238E27FC236}">
                <a16:creationId xmlns:a16="http://schemas.microsoft.com/office/drawing/2014/main" id="{3EDC9310-88CD-4C6B-B72B-EFAEA8FB8F97}"/>
              </a:ext>
            </a:extLst>
          </p:cNvPr>
          <p:cNvGrpSpPr/>
          <p:nvPr/>
        </p:nvGrpSpPr>
        <p:grpSpPr>
          <a:xfrm>
            <a:off x="3494314" y="3121331"/>
            <a:ext cx="2155371" cy="1636659"/>
            <a:chOff x="7946906" y="3097744"/>
            <a:chExt cx="624233" cy="519804"/>
          </a:xfrm>
        </p:grpSpPr>
        <p:sp>
          <p:nvSpPr>
            <p:cNvPr id="12" name="Google Shape;4862;p41">
              <a:extLst>
                <a:ext uri="{FF2B5EF4-FFF2-40B4-BE49-F238E27FC236}">
                  <a16:creationId xmlns:a16="http://schemas.microsoft.com/office/drawing/2014/main" id="{C89960EA-95F9-4CD8-A06A-F01036D1416E}"/>
                </a:ext>
              </a:extLst>
            </p:cNvPr>
            <p:cNvSpPr/>
            <p:nvPr/>
          </p:nvSpPr>
          <p:spPr>
            <a:xfrm>
              <a:off x="7996697" y="3165834"/>
              <a:ext cx="27480" cy="19358"/>
            </a:xfrm>
            <a:custGeom>
              <a:avLst/>
              <a:gdLst/>
              <a:ahLst/>
              <a:cxnLst/>
              <a:rect l="l" t="t" r="r" b="b"/>
              <a:pathLst>
                <a:path w="856" h="603" extrusionOk="0">
                  <a:moveTo>
                    <a:pt x="128" y="1"/>
                  </a:moveTo>
                  <a:cubicBezTo>
                    <a:pt x="64" y="1"/>
                    <a:pt x="1" y="64"/>
                    <a:pt x="1" y="128"/>
                  </a:cubicBezTo>
                  <a:lnTo>
                    <a:pt x="1" y="508"/>
                  </a:lnTo>
                  <a:cubicBezTo>
                    <a:pt x="1" y="571"/>
                    <a:pt x="64" y="603"/>
                    <a:pt x="128" y="603"/>
                  </a:cubicBezTo>
                  <a:lnTo>
                    <a:pt x="761" y="603"/>
                  </a:lnTo>
                  <a:cubicBezTo>
                    <a:pt x="824" y="603"/>
                    <a:pt x="856" y="571"/>
                    <a:pt x="856" y="508"/>
                  </a:cubicBezTo>
                  <a:lnTo>
                    <a:pt x="856" y="128"/>
                  </a:lnTo>
                  <a:cubicBezTo>
                    <a:pt x="856" y="64"/>
                    <a:pt x="824" y="1"/>
                    <a:pt x="761"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63;p41">
              <a:extLst>
                <a:ext uri="{FF2B5EF4-FFF2-40B4-BE49-F238E27FC236}">
                  <a16:creationId xmlns:a16="http://schemas.microsoft.com/office/drawing/2014/main" id="{786B423C-7E49-451E-B854-5E506F872919}"/>
                </a:ext>
              </a:extLst>
            </p:cNvPr>
            <p:cNvSpPr/>
            <p:nvPr/>
          </p:nvSpPr>
          <p:spPr>
            <a:xfrm>
              <a:off x="7996697" y="3272607"/>
              <a:ext cx="27480" cy="20353"/>
            </a:xfrm>
            <a:custGeom>
              <a:avLst/>
              <a:gdLst/>
              <a:ahLst/>
              <a:cxnLst/>
              <a:rect l="l" t="t" r="r" b="b"/>
              <a:pathLst>
                <a:path w="856" h="634" extrusionOk="0">
                  <a:moveTo>
                    <a:pt x="128" y="0"/>
                  </a:moveTo>
                  <a:cubicBezTo>
                    <a:pt x="64" y="0"/>
                    <a:pt x="1" y="64"/>
                    <a:pt x="1" y="127"/>
                  </a:cubicBezTo>
                  <a:lnTo>
                    <a:pt x="1" y="507"/>
                  </a:lnTo>
                  <a:cubicBezTo>
                    <a:pt x="1" y="570"/>
                    <a:pt x="64" y="634"/>
                    <a:pt x="128" y="634"/>
                  </a:cubicBezTo>
                  <a:lnTo>
                    <a:pt x="761" y="634"/>
                  </a:lnTo>
                  <a:cubicBezTo>
                    <a:pt x="824" y="634"/>
                    <a:pt x="856" y="570"/>
                    <a:pt x="856" y="507"/>
                  </a:cubicBezTo>
                  <a:lnTo>
                    <a:pt x="856" y="127"/>
                  </a:lnTo>
                  <a:cubicBezTo>
                    <a:pt x="856" y="64"/>
                    <a:pt x="824" y="0"/>
                    <a:pt x="761"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64;p41">
              <a:extLst>
                <a:ext uri="{FF2B5EF4-FFF2-40B4-BE49-F238E27FC236}">
                  <a16:creationId xmlns:a16="http://schemas.microsoft.com/office/drawing/2014/main" id="{58AE4620-0539-43F5-B422-9E92BA23951F}"/>
                </a:ext>
              </a:extLst>
            </p:cNvPr>
            <p:cNvSpPr/>
            <p:nvPr/>
          </p:nvSpPr>
          <p:spPr>
            <a:xfrm>
              <a:off x="7957051" y="3176267"/>
              <a:ext cx="31557" cy="30786"/>
            </a:xfrm>
            <a:custGeom>
              <a:avLst/>
              <a:gdLst/>
              <a:ahLst/>
              <a:cxnLst/>
              <a:rect l="l" t="t" r="r" b="b"/>
              <a:pathLst>
                <a:path w="983" h="959" extrusionOk="0">
                  <a:moveTo>
                    <a:pt x="587" y="1"/>
                  </a:moveTo>
                  <a:cubicBezTo>
                    <a:pt x="555" y="1"/>
                    <a:pt x="523" y="8"/>
                    <a:pt x="508" y="24"/>
                  </a:cubicBezTo>
                  <a:lnTo>
                    <a:pt x="64" y="468"/>
                  </a:lnTo>
                  <a:cubicBezTo>
                    <a:pt x="1" y="531"/>
                    <a:pt x="1" y="594"/>
                    <a:pt x="64" y="658"/>
                  </a:cubicBezTo>
                  <a:lnTo>
                    <a:pt x="317" y="911"/>
                  </a:lnTo>
                  <a:cubicBezTo>
                    <a:pt x="333" y="943"/>
                    <a:pt x="365" y="959"/>
                    <a:pt x="397" y="959"/>
                  </a:cubicBezTo>
                  <a:cubicBezTo>
                    <a:pt x="428" y="959"/>
                    <a:pt x="460" y="943"/>
                    <a:pt x="476" y="911"/>
                  </a:cubicBezTo>
                  <a:lnTo>
                    <a:pt x="919" y="468"/>
                  </a:lnTo>
                  <a:cubicBezTo>
                    <a:pt x="983" y="404"/>
                    <a:pt x="983" y="341"/>
                    <a:pt x="919" y="309"/>
                  </a:cubicBezTo>
                  <a:lnTo>
                    <a:pt x="666" y="24"/>
                  </a:lnTo>
                  <a:cubicBezTo>
                    <a:pt x="650" y="8"/>
                    <a:pt x="618" y="1"/>
                    <a:pt x="587"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65;p41">
              <a:extLst>
                <a:ext uri="{FF2B5EF4-FFF2-40B4-BE49-F238E27FC236}">
                  <a16:creationId xmlns:a16="http://schemas.microsoft.com/office/drawing/2014/main" id="{90FEFF0E-9409-42D1-A90B-75A2D04391A2}"/>
                </a:ext>
              </a:extLst>
            </p:cNvPr>
            <p:cNvSpPr/>
            <p:nvPr/>
          </p:nvSpPr>
          <p:spPr>
            <a:xfrm>
              <a:off x="8033294" y="3251740"/>
              <a:ext cx="30562" cy="30786"/>
            </a:xfrm>
            <a:custGeom>
              <a:avLst/>
              <a:gdLst/>
              <a:ahLst/>
              <a:cxnLst/>
              <a:rect l="l" t="t" r="r" b="b"/>
              <a:pathLst>
                <a:path w="952" h="959" extrusionOk="0">
                  <a:moveTo>
                    <a:pt x="567" y="1"/>
                  </a:moveTo>
                  <a:cubicBezTo>
                    <a:pt x="539" y="1"/>
                    <a:pt x="508" y="17"/>
                    <a:pt x="476" y="48"/>
                  </a:cubicBezTo>
                  <a:lnTo>
                    <a:pt x="33" y="492"/>
                  </a:lnTo>
                  <a:cubicBezTo>
                    <a:pt x="1" y="523"/>
                    <a:pt x="1" y="618"/>
                    <a:pt x="33" y="650"/>
                  </a:cubicBezTo>
                  <a:lnTo>
                    <a:pt x="286" y="935"/>
                  </a:lnTo>
                  <a:cubicBezTo>
                    <a:pt x="318" y="951"/>
                    <a:pt x="349" y="959"/>
                    <a:pt x="381" y="959"/>
                  </a:cubicBezTo>
                  <a:cubicBezTo>
                    <a:pt x="413" y="959"/>
                    <a:pt x="444" y="951"/>
                    <a:pt x="476" y="935"/>
                  </a:cubicBezTo>
                  <a:lnTo>
                    <a:pt x="919" y="460"/>
                  </a:lnTo>
                  <a:cubicBezTo>
                    <a:pt x="951" y="428"/>
                    <a:pt x="951" y="365"/>
                    <a:pt x="919" y="302"/>
                  </a:cubicBezTo>
                  <a:lnTo>
                    <a:pt x="634" y="48"/>
                  </a:lnTo>
                  <a:cubicBezTo>
                    <a:pt x="619" y="17"/>
                    <a:pt x="595" y="1"/>
                    <a:pt x="567"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66;p41">
              <a:extLst>
                <a:ext uri="{FF2B5EF4-FFF2-40B4-BE49-F238E27FC236}">
                  <a16:creationId xmlns:a16="http://schemas.microsoft.com/office/drawing/2014/main" id="{A40FFE22-1B5F-403A-976A-A988E16559BA}"/>
                </a:ext>
              </a:extLst>
            </p:cNvPr>
            <p:cNvSpPr/>
            <p:nvPr/>
          </p:nvSpPr>
          <p:spPr>
            <a:xfrm>
              <a:off x="7946906" y="3215657"/>
              <a:ext cx="20353" cy="27480"/>
            </a:xfrm>
            <a:custGeom>
              <a:avLst/>
              <a:gdLst/>
              <a:ahLst/>
              <a:cxnLst/>
              <a:rect l="l" t="t" r="r" b="b"/>
              <a:pathLst>
                <a:path w="634" h="856" extrusionOk="0">
                  <a:moveTo>
                    <a:pt x="127" y="1"/>
                  </a:moveTo>
                  <a:cubicBezTo>
                    <a:pt x="63" y="1"/>
                    <a:pt x="0" y="32"/>
                    <a:pt x="0" y="96"/>
                  </a:cubicBezTo>
                  <a:lnTo>
                    <a:pt x="0" y="729"/>
                  </a:lnTo>
                  <a:cubicBezTo>
                    <a:pt x="0" y="792"/>
                    <a:pt x="63" y="856"/>
                    <a:pt x="127" y="856"/>
                  </a:cubicBezTo>
                  <a:lnTo>
                    <a:pt x="507" y="856"/>
                  </a:lnTo>
                  <a:cubicBezTo>
                    <a:pt x="570" y="856"/>
                    <a:pt x="633" y="792"/>
                    <a:pt x="633" y="729"/>
                  </a:cubicBezTo>
                  <a:lnTo>
                    <a:pt x="633" y="96"/>
                  </a:lnTo>
                  <a:cubicBezTo>
                    <a:pt x="633" y="32"/>
                    <a:pt x="570" y="1"/>
                    <a:pt x="507"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67;p41">
              <a:extLst>
                <a:ext uri="{FF2B5EF4-FFF2-40B4-BE49-F238E27FC236}">
                  <a16:creationId xmlns:a16="http://schemas.microsoft.com/office/drawing/2014/main" id="{CF4B4EE8-6788-4C98-BB9B-494412EB1D02}"/>
                </a:ext>
              </a:extLst>
            </p:cNvPr>
            <p:cNvSpPr/>
            <p:nvPr/>
          </p:nvSpPr>
          <p:spPr>
            <a:xfrm>
              <a:off x="8054675" y="3215657"/>
              <a:ext cx="19326" cy="27480"/>
            </a:xfrm>
            <a:custGeom>
              <a:avLst/>
              <a:gdLst/>
              <a:ahLst/>
              <a:cxnLst/>
              <a:rect l="l" t="t" r="r" b="b"/>
              <a:pathLst>
                <a:path w="602" h="856" extrusionOk="0">
                  <a:moveTo>
                    <a:pt x="127" y="1"/>
                  </a:moveTo>
                  <a:cubicBezTo>
                    <a:pt x="32" y="1"/>
                    <a:pt x="0" y="32"/>
                    <a:pt x="0" y="96"/>
                  </a:cubicBezTo>
                  <a:lnTo>
                    <a:pt x="0" y="729"/>
                  </a:lnTo>
                  <a:cubicBezTo>
                    <a:pt x="0" y="792"/>
                    <a:pt x="32" y="856"/>
                    <a:pt x="127" y="856"/>
                  </a:cubicBezTo>
                  <a:lnTo>
                    <a:pt x="475" y="856"/>
                  </a:lnTo>
                  <a:cubicBezTo>
                    <a:pt x="570" y="856"/>
                    <a:pt x="602" y="792"/>
                    <a:pt x="602" y="729"/>
                  </a:cubicBezTo>
                  <a:lnTo>
                    <a:pt x="602" y="96"/>
                  </a:lnTo>
                  <a:cubicBezTo>
                    <a:pt x="602" y="32"/>
                    <a:pt x="538" y="1"/>
                    <a:pt x="475"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68;p41">
              <a:extLst>
                <a:ext uri="{FF2B5EF4-FFF2-40B4-BE49-F238E27FC236}">
                  <a16:creationId xmlns:a16="http://schemas.microsoft.com/office/drawing/2014/main" id="{F425A0E7-47AD-4256-B254-7B21C2D6E33E}"/>
                </a:ext>
              </a:extLst>
            </p:cNvPr>
            <p:cNvSpPr/>
            <p:nvPr/>
          </p:nvSpPr>
          <p:spPr>
            <a:xfrm>
              <a:off x="7957051" y="3251740"/>
              <a:ext cx="31557" cy="30786"/>
            </a:xfrm>
            <a:custGeom>
              <a:avLst/>
              <a:gdLst/>
              <a:ahLst/>
              <a:cxnLst/>
              <a:rect l="l" t="t" r="r" b="b"/>
              <a:pathLst>
                <a:path w="983" h="959" extrusionOk="0">
                  <a:moveTo>
                    <a:pt x="397" y="1"/>
                  </a:moveTo>
                  <a:cubicBezTo>
                    <a:pt x="365" y="1"/>
                    <a:pt x="333" y="17"/>
                    <a:pt x="317" y="48"/>
                  </a:cubicBezTo>
                  <a:lnTo>
                    <a:pt x="64" y="302"/>
                  </a:lnTo>
                  <a:cubicBezTo>
                    <a:pt x="1" y="365"/>
                    <a:pt x="1" y="428"/>
                    <a:pt x="64" y="460"/>
                  </a:cubicBezTo>
                  <a:lnTo>
                    <a:pt x="508" y="935"/>
                  </a:lnTo>
                  <a:cubicBezTo>
                    <a:pt x="523" y="951"/>
                    <a:pt x="555" y="959"/>
                    <a:pt x="587" y="959"/>
                  </a:cubicBezTo>
                  <a:cubicBezTo>
                    <a:pt x="618" y="959"/>
                    <a:pt x="650" y="951"/>
                    <a:pt x="666" y="935"/>
                  </a:cubicBezTo>
                  <a:lnTo>
                    <a:pt x="919" y="650"/>
                  </a:lnTo>
                  <a:cubicBezTo>
                    <a:pt x="983" y="618"/>
                    <a:pt x="983" y="523"/>
                    <a:pt x="919" y="492"/>
                  </a:cubicBezTo>
                  <a:lnTo>
                    <a:pt x="476" y="48"/>
                  </a:lnTo>
                  <a:cubicBezTo>
                    <a:pt x="460" y="17"/>
                    <a:pt x="428" y="1"/>
                    <a:pt x="397"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69;p41">
              <a:extLst>
                <a:ext uri="{FF2B5EF4-FFF2-40B4-BE49-F238E27FC236}">
                  <a16:creationId xmlns:a16="http://schemas.microsoft.com/office/drawing/2014/main" id="{34A723E2-1836-4B54-BA64-CF844D888CA2}"/>
                </a:ext>
              </a:extLst>
            </p:cNvPr>
            <p:cNvSpPr/>
            <p:nvPr/>
          </p:nvSpPr>
          <p:spPr>
            <a:xfrm>
              <a:off x="8033294" y="3176267"/>
              <a:ext cx="30562" cy="30786"/>
            </a:xfrm>
            <a:custGeom>
              <a:avLst/>
              <a:gdLst/>
              <a:ahLst/>
              <a:cxnLst/>
              <a:rect l="l" t="t" r="r" b="b"/>
              <a:pathLst>
                <a:path w="952" h="959" extrusionOk="0">
                  <a:moveTo>
                    <a:pt x="381" y="1"/>
                  </a:moveTo>
                  <a:cubicBezTo>
                    <a:pt x="349" y="1"/>
                    <a:pt x="318" y="8"/>
                    <a:pt x="286" y="24"/>
                  </a:cubicBezTo>
                  <a:lnTo>
                    <a:pt x="33" y="309"/>
                  </a:lnTo>
                  <a:cubicBezTo>
                    <a:pt x="1" y="341"/>
                    <a:pt x="1" y="404"/>
                    <a:pt x="33" y="468"/>
                  </a:cubicBezTo>
                  <a:lnTo>
                    <a:pt x="476" y="911"/>
                  </a:lnTo>
                  <a:cubicBezTo>
                    <a:pt x="508" y="943"/>
                    <a:pt x="539" y="959"/>
                    <a:pt x="571" y="959"/>
                  </a:cubicBezTo>
                  <a:cubicBezTo>
                    <a:pt x="603" y="959"/>
                    <a:pt x="634" y="943"/>
                    <a:pt x="666" y="911"/>
                  </a:cubicBezTo>
                  <a:lnTo>
                    <a:pt x="919" y="658"/>
                  </a:lnTo>
                  <a:cubicBezTo>
                    <a:pt x="951" y="594"/>
                    <a:pt x="951" y="531"/>
                    <a:pt x="919" y="468"/>
                  </a:cubicBezTo>
                  <a:lnTo>
                    <a:pt x="476" y="24"/>
                  </a:lnTo>
                  <a:cubicBezTo>
                    <a:pt x="444" y="8"/>
                    <a:pt x="413" y="1"/>
                    <a:pt x="381"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70;p41">
              <a:extLst>
                <a:ext uri="{FF2B5EF4-FFF2-40B4-BE49-F238E27FC236}">
                  <a16:creationId xmlns:a16="http://schemas.microsoft.com/office/drawing/2014/main" id="{6ECEE83A-BC5E-42B1-8CE6-C5E26E2E07FC}"/>
                </a:ext>
              </a:extLst>
            </p:cNvPr>
            <p:cNvSpPr/>
            <p:nvPr/>
          </p:nvSpPr>
          <p:spPr>
            <a:xfrm>
              <a:off x="7966200" y="3184132"/>
              <a:ext cx="89502" cy="89502"/>
            </a:xfrm>
            <a:custGeom>
              <a:avLst/>
              <a:gdLst/>
              <a:ahLst/>
              <a:cxnLst/>
              <a:rect l="l" t="t" r="r" b="b"/>
              <a:pathLst>
                <a:path w="2788" h="2788" extrusionOk="0">
                  <a:moveTo>
                    <a:pt x="1394" y="318"/>
                  </a:moveTo>
                  <a:cubicBezTo>
                    <a:pt x="1996" y="318"/>
                    <a:pt x="2503" y="793"/>
                    <a:pt x="2503" y="1394"/>
                  </a:cubicBezTo>
                  <a:cubicBezTo>
                    <a:pt x="2471" y="1996"/>
                    <a:pt x="1996" y="2503"/>
                    <a:pt x="1394" y="2503"/>
                  </a:cubicBezTo>
                  <a:cubicBezTo>
                    <a:pt x="793" y="2503"/>
                    <a:pt x="286" y="2028"/>
                    <a:pt x="286" y="1394"/>
                  </a:cubicBezTo>
                  <a:cubicBezTo>
                    <a:pt x="286" y="793"/>
                    <a:pt x="793" y="318"/>
                    <a:pt x="1394" y="318"/>
                  </a:cubicBezTo>
                  <a:close/>
                  <a:moveTo>
                    <a:pt x="1394" y="1"/>
                  </a:moveTo>
                  <a:cubicBezTo>
                    <a:pt x="603" y="1"/>
                    <a:pt x="1" y="634"/>
                    <a:pt x="1" y="1394"/>
                  </a:cubicBezTo>
                  <a:cubicBezTo>
                    <a:pt x="1" y="2186"/>
                    <a:pt x="634" y="2788"/>
                    <a:pt x="1394" y="2788"/>
                  </a:cubicBezTo>
                  <a:cubicBezTo>
                    <a:pt x="2154" y="2788"/>
                    <a:pt x="2788" y="2186"/>
                    <a:pt x="2788" y="1394"/>
                  </a:cubicBezTo>
                  <a:cubicBezTo>
                    <a:pt x="2788" y="634"/>
                    <a:pt x="2154" y="1"/>
                    <a:pt x="1394"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71;p41">
              <a:extLst>
                <a:ext uri="{FF2B5EF4-FFF2-40B4-BE49-F238E27FC236}">
                  <a16:creationId xmlns:a16="http://schemas.microsoft.com/office/drawing/2014/main" id="{49875B77-EB63-4B07-9B0F-1642E5AD1960}"/>
                </a:ext>
              </a:extLst>
            </p:cNvPr>
            <p:cNvSpPr/>
            <p:nvPr/>
          </p:nvSpPr>
          <p:spPr>
            <a:xfrm>
              <a:off x="8159361" y="3431225"/>
              <a:ext cx="194220" cy="172808"/>
            </a:xfrm>
            <a:custGeom>
              <a:avLst/>
              <a:gdLst/>
              <a:ahLst/>
              <a:cxnLst/>
              <a:rect l="l" t="t" r="r" b="b"/>
              <a:pathLst>
                <a:path w="6050" h="5383" extrusionOk="0">
                  <a:moveTo>
                    <a:pt x="3032" y="919"/>
                  </a:moveTo>
                  <a:cubicBezTo>
                    <a:pt x="3770" y="919"/>
                    <a:pt x="4467" y="1395"/>
                    <a:pt x="4720" y="2153"/>
                  </a:cubicBezTo>
                  <a:cubicBezTo>
                    <a:pt x="5005" y="3071"/>
                    <a:pt x="4498" y="4085"/>
                    <a:pt x="3580" y="4370"/>
                  </a:cubicBezTo>
                  <a:cubicBezTo>
                    <a:pt x="3388" y="4434"/>
                    <a:pt x="3195" y="4464"/>
                    <a:pt x="3007" y="4464"/>
                  </a:cubicBezTo>
                  <a:cubicBezTo>
                    <a:pt x="2261" y="4464"/>
                    <a:pt x="1584" y="3988"/>
                    <a:pt x="1331" y="3230"/>
                  </a:cubicBezTo>
                  <a:cubicBezTo>
                    <a:pt x="1046" y="2311"/>
                    <a:pt x="1553" y="1298"/>
                    <a:pt x="2471" y="1013"/>
                  </a:cubicBezTo>
                  <a:cubicBezTo>
                    <a:pt x="2656" y="949"/>
                    <a:pt x="2845" y="919"/>
                    <a:pt x="3032" y="919"/>
                  </a:cubicBezTo>
                  <a:close/>
                  <a:moveTo>
                    <a:pt x="2997" y="0"/>
                  </a:moveTo>
                  <a:cubicBezTo>
                    <a:pt x="2727" y="0"/>
                    <a:pt x="2454" y="41"/>
                    <a:pt x="2186" y="126"/>
                  </a:cubicBezTo>
                  <a:cubicBezTo>
                    <a:pt x="761" y="601"/>
                    <a:pt x="1" y="2121"/>
                    <a:pt x="476" y="3546"/>
                  </a:cubicBezTo>
                  <a:cubicBezTo>
                    <a:pt x="834" y="4671"/>
                    <a:pt x="1893" y="5383"/>
                    <a:pt x="3037" y="5383"/>
                  </a:cubicBezTo>
                  <a:cubicBezTo>
                    <a:pt x="3311" y="5383"/>
                    <a:pt x="3589" y="5342"/>
                    <a:pt x="3865" y="5257"/>
                  </a:cubicBezTo>
                  <a:cubicBezTo>
                    <a:pt x="5258" y="4782"/>
                    <a:pt x="6050" y="3261"/>
                    <a:pt x="5575" y="1868"/>
                  </a:cubicBezTo>
                  <a:cubicBezTo>
                    <a:pt x="5191" y="717"/>
                    <a:pt x="4126" y="0"/>
                    <a:pt x="2997"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72;p41">
              <a:extLst>
                <a:ext uri="{FF2B5EF4-FFF2-40B4-BE49-F238E27FC236}">
                  <a16:creationId xmlns:a16="http://schemas.microsoft.com/office/drawing/2014/main" id="{D314C2A6-7B82-447C-A29C-B67843F40FD5}"/>
                </a:ext>
              </a:extLst>
            </p:cNvPr>
            <p:cNvSpPr/>
            <p:nvPr/>
          </p:nvSpPr>
          <p:spPr>
            <a:xfrm>
              <a:off x="8208189" y="3417710"/>
              <a:ext cx="42728" cy="35249"/>
            </a:xfrm>
            <a:custGeom>
              <a:avLst/>
              <a:gdLst/>
              <a:ahLst/>
              <a:cxnLst/>
              <a:rect l="l" t="t" r="r" b="b"/>
              <a:pathLst>
                <a:path w="1331" h="1098" extrusionOk="0">
                  <a:moveTo>
                    <a:pt x="1000" y="1"/>
                  </a:moveTo>
                  <a:cubicBezTo>
                    <a:pt x="984" y="1"/>
                    <a:pt x="967" y="3"/>
                    <a:pt x="950" y="9"/>
                  </a:cubicBezTo>
                  <a:lnTo>
                    <a:pt x="127" y="294"/>
                  </a:lnTo>
                  <a:cubicBezTo>
                    <a:pt x="32" y="326"/>
                    <a:pt x="0" y="421"/>
                    <a:pt x="0" y="484"/>
                  </a:cubicBezTo>
                  <a:lnTo>
                    <a:pt x="190" y="991"/>
                  </a:lnTo>
                  <a:cubicBezTo>
                    <a:pt x="190" y="1062"/>
                    <a:pt x="244" y="1097"/>
                    <a:pt x="310" y="1097"/>
                  </a:cubicBezTo>
                  <a:cubicBezTo>
                    <a:pt x="333" y="1097"/>
                    <a:pt x="356" y="1093"/>
                    <a:pt x="380" y="1086"/>
                  </a:cubicBezTo>
                  <a:lnTo>
                    <a:pt x="1203" y="832"/>
                  </a:lnTo>
                  <a:cubicBezTo>
                    <a:pt x="1299" y="801"/>
                    <a:pt x="1330" y="706"/>
                    <a:pt x="1299" y="611"/>
                  </a:cubicBezTo>
                  <a:lnTo>
                    <a:pt x="1140" y="135"/>
                  </a:lnTo>
                  <a:cubicBezTo>
                    <a:pt x="1140" y="57"/>
                    <a:pt x="1076" y="1"/>
                    <a:pt x="1000"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73;p41">
              <a:extLst>
                <a:ext uri="{FF2B5EF4-FFF2-40B4-BE49-F238E27FC236}">
                  <a16:creationId xmlns:a16="http://schemas.microsoft.com/office/drawing/2014/main" id="{E84EAB39-B3AB-473C-9167-36E397BC84DD}"/>
                </a:ext>
              </a:extLst>
            </p:cNvPr>
            <p:cNvSpPr/>
            <p:nvPr/>
          </p:nvSpPr>
          <p:spPr>
            <a:xfrm>
              <a:off x="8261029" y="3582299"/>
              <a:ext cx="43756" cy="35249"/>
            </a:xfrm>
            <a:custGeom>
              <a:avLst/>
              <a:gdLst/>
              <a:ahLst/>
              <a:cxnLst/>
              <a:rect l="l" t="t" r="r" b="b"/>
              <a:pathLst>
                <a:path w="1363" h="1098" extrusionOk="0">
                  <a:moveTo>
                    <a:pt x="1035" y="0"/>
                  </a:moveTo>
                  <a:cubicBezTo>
                    <a:pt x="1016" y="0"/>
                    <a:pt x="998" y="4"/>
                    <a:pt x="983" y="12"/>
                  </a:cubicBezTo>
                  <a:lnTo>
                    <a:pt x="159" y="266"/>
                  </a:lnTo>
                  <a:cubicBezTo>
                    <a:pt x="64" y="297"/>
                    <a:pt x="1" y="392"/>
                    <a:pt x="33" y="487"/>
                  </a:cubicBezTo>
                  <a:lnTo>
                    <a:pt x="191" y="962"/>
                  </a:lnTo>
                  <a:cubicBezTo>
                    <a:pt x="217" y="1040"/>
                    <a:pt x="286" y="1097"/>
                    <a:pt x="362" y="1097"/>
                  </a:cubicBezTo>
                  <a:cubicBezTo>
                    <a:pt x="379" y="1097"/>
                    <a:pt x="396" y="1095"/>
                    <a:pt x="413" y="1089"/>
                  </a:cubicBezTo>
                  <a:lnTo>
                    <a:pt x="1236" y="804"/>
                  </a:lnTo>
                  <a:cubicBezTo>
                    <a:pt x="1331" y="772"/>
                    <a:pt x="1363" y="677"/>
                    <a:pt x="1331" y="614"/>
                  </a:cubicBezTo>
                  <a:lnTo>
                    <a:pt x="1173" y="107"/>
                  </a:lnTo>
                  <a:cubicBezTo>
                    <a:pt x="1149" y="36"/>
                    <a:pt x="1089" y="0"/>
                    <a:pt x="1035"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74;p41">
              <a:extLst>
                <a:ext uri="{FF2B5EF4-FFF2-40B4-BE49-F238E27FC236}">
                  <a16:creationId xmlns:a16="http://schemas.microsoft.com/office/drawing/2014/main" id="{6CEAAAB5-2F62-4786-8448-9CFA76266FA6}"/>
                </a:ext>
              </a:extLst>
            </p:cNvPr>
            <p:cNvSpPr/>
            <p:nvPr/>
          </p:nvSpPr>
          <p:spPr>
            <a:xfrm>
              <a:off x="8159361" y="3457228"/>
              <a:ext cx="39711" cy="43178"/>
            </a:xfrm>
            <a:custGeom>
              <a:avLst/>
              <a:gdLst/>
              <a:ahLst/>
              <a:cxnLst/>
              <a:rect l="l" t="t" r="r" b="b"/>
              <a:pathLst>
                <a:path w="1237" h="1345" extrusionOk="0">
                  <a:moveTo>
                    <a:pt x="591" y="0"/>
                  </a:moveTo>
                  <a:cubicBezTo>
                    <a:pt x="525" y="0"/>
                    <a:pt x="468" y="30"/>
                    <a:pt x="444" y="76"/>
                  </a:cubicBezTo>
                  <a:lnTo>
                    <a:pt x="33" y="868"/>
                  </a:lnTo>
                  <a:cubicBezTo>
                    <a:pt x="1" y="963"/>
                    <a:pt x="33" y="1058"/>
                    <a:pt x="128" y="1090"/>
                  </a:cubicBezTo>
                  <a:lnTo>
                    <a:pt x="571" y="1311"/>
                  </a:lnTo>
                  <a:cubicBezTo>
                    <a:pt x="605" y="1334"/>
                    <a:pt x="638" y="1344"/>
                    <a:pt x="669" y="1344"/>
                  </a:cubicBezTo>
                  <a:cubicBezTo>
                    <a:pt x="725" y="1344"/>
                    <a:pt x="772" y="1309"/>
                    <a:pt x="793" y="1248"/>
                  </a:cubicBezTo>
                  <a:lnTo>
                    <a:pt x="1204" y="488"/>
                  </a:lnTo>
                  <a:cubicBezTo>
                    <a:pt x="1236" y="393"/>
                    <a:pt x="1204" y="298"/>
                    <a:pt x="1109" y="266"/>
                  </a:cubicBezTo>
                  <a:lnTo>
                    <a:pt x="666" y="13"/>
                  </a:lnTo>
                  <a:cubicBezTo>
                    <a:pt x="641" y="4"/>
                    <a:pt x="615" y="0"/>
                    <a:pt x="591"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75;p41">
              <a:extLst>
                <a:ext uri="{FF2B5EF4-FFF2-40B4-BE49-F238E27FC236}">
                  <a16:creationId xmlns:a16="http://schemas.microsoft.com/office/drawing/2014/main" id="{A4327292-24B7-41A9-B8FA-7E25A047C613}"/>
                </a:ext>
              </a:extLst>
            </p:cNvPr>
            <p:cNvSpPr/>
            <p:nvPr/>
          </p:nvSpPr>
          <p:spPr>
            <a:xfrm>
              <a:off x="8313902" y="3535077"/>
              <a:ext cx="39679" cy="42953"/>
            </a:xfrm>
            <a:custGeom>
              <a:avLst/>
              <a:gdLst/>
              <a:ahLst/>
              <a:cxnLst/>
              <a:rect l="l" t="t" r="r" b="b"/>
              <a:pathLst>
                <a:path w="1236" h="1338" extrusionOk="0">
                  <a:moveTo>
                    <a:pt x="572" y="0"/>
                  </a:moveTo>
                  <a:cubicBezTo>
                    <a:pt x="518" y="0"/>
                    <a:pt x="457" y="45"/>
                    <a:pt x="412" y="90"/>
                  </a:cubicBezTo>
                  <a:lnTo>
                    <a:pt x="32" y="850"/>
                  </a:lnTo>
                  <a:cubicBezTo>
                    <a:pt x="1" y="945"/>
                    <a:pt x="32" y="1040"/>
                    <a:pt x="96" y="1071"/>
                  </a:cubicBezTo>
                  <a:lnTo>
                    <a:pt x="571" y="1325"/>
                  </a:lnTo>
                  <a:cubicBezTo>
                    <a:pt x="596" y="1333"/>
                    <a:pt x="622" y="1337"/>
                    <a:pt x="646" y="1337"/>
                  </a:cubicBezTo>
                  <a:cubicBezTo>
                    <a:pt x="712" y="1337"/>
                    <a:pt x="769" y="1308"/>
                    <a:pt x="792" y="1261"/>
                  </a:cubicBezTo>
                  <a:lnTo>
                    <a:pt x="1172" y="470"/>
                  </a:lnTo>
                  <a:cubicBezTo>
                    <a:pt x="1236" y="406"/>
                    <a:pt x="1172" y="280"/>
                    <a:pt x="1109" y="248"/>
                  </a:cubicBezTo>
                  <a:lnTo>
                    <a:pt x="634" y="26"/>
                  </a:lnTo>
                  <a:cubicBezTo>
                    <a:pt x="615" y="8"/>
                    <a:pt x="594" y="0"/>
                    <a:pt x="572"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6;p41">
              <a:extLst>
                <a:ext uri="{FF2B5EF4-FFF2-40B4-BE49-F238E27FC236}">
                  <a16:creationId xmlns:a16="http://schemas.microsoft.com/office/drawing/2014/main" id="{D2A2C9D8-FFBB-46AE-ACD3-45701EA19113}"/>
                </a:ext>
              </a:extLst>
            </p:cNvPr>
            <p:cNvSpPr/>
            <p:nvPr/>
          </p:nvSpPr>
          <p:spPr>
            <a:xfrm>
              <a:off x="8156311" y="3523423"/>
              <a:ext cx="36661" cy="42279"/>
            </a:xfrm>
            <a:custGeom>
              <a:avLst/>
              <a:gdLst/>
              <a:ahLst/>
              <a:cxnLst/>
              <a:rect l="l" t="t" r="r" b="b"/>
              <a:pathLst>
                <a:path w="1142" h="1317" extrusionOk="0">
                  <a:moveTo>
                    <a:pt x="672" y="1"/>
                  </a:moveTo>
                  <a:cubicBezTo>
                    <a:pt x="659" y="1"/>
                    <a:pt x="646" y="4"/>
                    <a:pt x="634" y="9"/>
                  </a:cubicBezTo>
                  <a:lnTo>
                    <a:pt x="128" y="168"/>
                  </a:lnTo>
                  <a:cubicBezTo>
                    <a:pt x="33" y="199"/>
                    <a:pt x="1" y="294"/>
                    <a:pt x="33" y="389"/>
                  </a:cubicBezTo>
                  <a:lnTo>
                    <a:pt x="286" y="1213"/>
                  </a:lnTo>
                  <a:cubicBezTo>
                    <a:pt x="312" y="1265"/>
                    <a:pt x="380" y="1316"/>
                    <a:pt x="456" y="1316"/>
                  </a:cubicBezTo>
                  <a:cubicBezTo>
                    <a:pt x="473" y="1316"/>
                    <a:pt x="490" y="1314"/>
                    <a:pt x="508" y="1308"/>
                  </a:cubicBezTo>
                  <a:lnTo>
                    <a:pt x="983" y="1149"/>
                  </a:lnTo>
                  <a:cubicBezTo>
                    <a:pt x="1078" y="1118"/>
                    <a:pt x="1141" y="1023"/>
                    <a:pt x="1109" y="928"/>
                  </a:cubicBezTo>
                  <a:lnTo>
                    <a:pt x="824" y="104"/>
                  </a:lnTo>
                  <a:cubicBezTo>
                    <a:pt x="798" y="53"/>
                    <a:pt x="730" y="1"/>
                    <a:pt x="672"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77;p41">
              <a:extLst>
                <a:ext uri="{FF2B5EF4-FFF2-40B4-BE49-F238E27FC236}">
                  <a16:creationId xmlns:a16="http://schemas.microsoft.com/office/drawing/2014/main" id="{6FB2FEF8-0639-44E7-A6F9-7CA8C8757FA5}"/>
                </a:ext>
              </a:extLst>
            </p:cNvPr>
            <p:cNvSpPr/>
            <p:nvPr/>
          </p:nvSpPr>
          <p:spPr>
            <a:xfrm>
              <a:off x="8320002" y="3469555"/>
              <a:ext cx="36629" cy="42375"/>
            </a:xfrm>
            <a:custGeom>
              <a:avLst/>
              <a:gdLst/>
              <a:ahLst/>
              <a:cxnLst/>
              <a:rect l="l" t="t" r="r" b="b"/>
              <a:pathLst>
                <a:path w="1141" h="1320" extrusionOk="0">
                  <a:moveTo>
                    <a:pt x="672" y="1"/>
                  </a:moveTo>
                  <a:cubicBezTo>
                    <a:pt x="658" y="1"/>
                    <a:pt x="646" y="3"/>
                    <a:pt x="634" y="9"/>
                  </a:cubicBezTo>
                  <a:lnTo>
                    <a:pt x="127" y="167"/>
                  </a:lnTo>
                  <a:cubicBezTo>
                    <a:pt x="64" y="199"/>
                    <a:pt x="1" y="294"/>
                    <a:pt x="32" y="389"/>
                  </a:cubicBezTo>
                  <a:lnTo>
                    <a:pt x="317" y="1212"/>
                  </a:lnTo>
                  <a:cubicBezTo>
                    <a:pt x="317" y="1284"/>
                    <a:pt x="371" y="1319"/>
                    <a:pt x="438" y="1319"/>
                  </a:cubicBezTo>
                  <a:cubicBezTo>
                    <a:pt x="460" y="1319"/>
                    <a:pt x="484" y="1315"/>
                    <a:pt x="507" y="1307"/>
                  </a:cubicBezTo>
                  <a:lnTo>
                    <a:pt x="1014" y="1149"/>
                  </a:lnTo>
                  <a:cubicBezTo>
                    <a:pt x="1077" y="1117"/>
                    <a:pt x="1141" y="1022"/>
                    <a:pt x="1109" y="927"/>
                  </a:cubicBezTo>
                  <a:lnTo>
                    <a:pt x="824" y="104"/>
                  </a:lnTo>
                  <a:cubicBezTo>
                    <a:pt x="798" y="52"/>
                    <a:pt x="730" y="1"/>
                    <a:pt x="672"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78;p41">
              <a:extLst>
                <a:ext uri="{FF2B5EF4-FFF2-40B4-BE49-F238E27FC236}">
                  <a16:creationId xmlns:a16="http://schemas.microsoft.com/office/drawing/2014/main" id="{23A70C36-0258-4B68-A89A-90C2C6803518}"/>
                </a:ext>
              </a:extLst>
            </p:cNvPr>
            <p:cNvSpPr/>
            <p:nvPr/>
          </p:nvSpPr>
          <p:spPr>
            <a:xfrm>
              <a:off x="8194962" y="3575526"/>
              <a:ext cx="44751" cy="38074"/>
            </a:xfrm>
            <a:custGeom>
              <a:avLst/>
              <a:gdLst/>
              <a:ahLst/>
              <a:cxnLst/>
              <a:rect l="l" t="t" r="r" b="b"/>
              <a:pathLst>
                <a:path w="1394" h="1186" extrusionOk="0">
                  <a:moveTo>
                    <a:pt x="409" y="0"/>
                  </a:moveTo>
                  <a:cubicBezTo>
                    <a:pt x="353" y="0"/>
                    <a:pt x="306" y="35"/>
                    <a:pt x="285" y="97"/>
                  </a:cubicBezTo>
                  <a:lnTo>
                    <a:pt x="32" y="572"/>
                  </a:lnTo>
                  <a:cubicBezTo>
                    <a:pt x="0" y="635"/>
                    <a:pt x="32" y="730"/>
                    <a:pt x="127" y="793"/>
                  </a:cubicBezTo>
                  <a:lnTo>
                    <a:pt x="887" y="1173"/>
                  </a:lnTo>
                  <a:cubicBezTo>
                    <a:pt x="913" y="1182"/>
                    <a:pt x="938" y="1186"/>
                    <a:pt x="962" y="1186"/>
                  </a:cubicBezTo>
                  <a:cubicBezTo>
                    <a:pt x="1028" y="1186"/>
                    <a:pt x="1086" y="1156"/>
                    <a:pt x="1109" y="1110"/>
                  </a:cubicBezTo>
                  <a:lnTo>
                    <a:pt x="1362" y="635"/>
                  </a:lnTo>
                  <a:cubicBezTo>
                    <a:pt x="1394" y="572"/>
                    <a:pt x="1362" y="445"/>
                    <a:pt x="1267" y="413"/>
                  </a:cubicBezTo>
                  <a:lnTo>
                    <a:pt x="507" y="33"/>
                  </a:lnTo>
                  <a:cubicBezTo>
                    <a:pt x="473" y="11"/>
                    <a:pt x="440" y="0"/>
                    <a:pt x="409"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79;p41">
              <a:extLst>
                <a:ext uri="{FF2B5EF4-FFF2-40B4-BE49-F238E27FC236}">
                  <a16:creationId xmlns:a16="http://schemas.microsoft.com/office/drawing/2014/main" id="{B644EA59-2A6D-4081-9D1A-F815413A9E14}"/>
                </a:ext>
              </a:extLst>
            </p:cNvPr>
            <p:cNvSpPr/>
            <p:nvPr/>
          </p:nvSpPr>
          <p:spPr>
            <a:xfrm>
              <a:off x="8273228" y="3421658"/>
              <a:ext cx="44783" cy="38074"/>
            </a:xfrm>
            <a:custGeom>
              <a:avLst/>
              <a:gdLst/>
              <a:ahLst/>
              <a:cxnLst/>
              <a:rect l="l" t="t" r="r" b="b"/>
              <a:pathLst>
                <a:path w="1395" h="1186" extrusionOk="0">
                  <a:moveTo>
                    <a:pt x="432" y="0"/>
                  </a:moveTo>
                  <a:cubicBezTo>
                    <a:pt x="366" y="0"/>
                    <a:pt x="309" y="29"/>
                    <a:pt x="286" y="76"/>
                  </a:cubicBezTo>
                  <a:lnTo>
                    <a:pt x="33" y="551"/>
                  </a:lnTo>
                  <a:cubicBezTo>
                    <a:pt x="1" y="646"/>
                    <a:pt x="33" y="741"/>
                    <a:pt x="96" y="773"/>
                  </a:cubicBezTo>
                  <a:lnTo>
                    <a:pt x="888" y="1153"/>
                  </a:lnTo>
                  <a:cubicBezTo>
                    <a:pt x="921" y="1175"/>
                    <a:pt x="955" y="1186"/>
                    <a:pt x="986" y="1186"/>
                  </a:cubicBezTo>
                  <a:cubicBezTo>
                    <a:pt x="1042" y="1186"/>
                    <a:pt x="1089" y="1151"/>
                    <a:pt x="1109" y="1089"/>
                  </a:cubicBezTo>
                  <a:lnTo>
                    <a:pt x="1331" y="646"/>
                  </a:lnTo>
                  <a:cubicBezTo>
                    <a:pt x="1394" y="551"/>
                    <a:pt x="1363" y="456"/>
                    <a:pt x="1268" y="424"/>
                  </a:cubicBezTo>
                  <a:lnTo>
                    <a:pt x="508" y="12"/>
                  </a:lnTo>
                  <a:cubicBezTo>
                    <a:pt x="482" y="4"/>
                    <a:pt x="457" y="0"/>
                    <a:pt x="432"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80;p41">
              <a:extLst>
                <a:ext uri="{FF2B5EF4-FFF2-40B4-BE49-F238E27FC236}">
                  <a16:creationId xmlns:a16="http://schemas.microsoft.com/office/drawing/2014/main" id="{951059C9-E2E7-4719-AD84-7C13EF08DDF5}"/>
                </a:ext>
              </a:extLst>
            </p:cNvPr>
            <p:cNvSpPr/>
            <p:nvPr/>
          </p:nvSpPr>
          <p:spPr>
            <a:xfrm>
              <a:off x="8054675" y="3097744"/>
              <a:ext cx="492067" cy="356851"/>
            </a:xfrm>
            <a:custGeom>
              <a:avLst/>
              <a:gdLst/>
              <a:ahLst/>
              <a:cxnLst/>
              <a:rect l="l" t="t" r="r" b="b"/>
              <a:pathLst>
                <a:path w="15328" h="11116" extrusionOk="0">
                  <a:moveTo>
                    <a:pt x="665" y="0"/>
                  </a:moveTo>
                  <a:cubicBezTo>
                    <a:pt x="285" y="0"/>
                    <a:pt x="0" y="317"/>
                    <a:pt x="0" y="665"/>
                  </a:cubicBezTo>
                  <a:lnTo>
                    <a:pt x="0" y="10451"/>
                  </a:lnTo>
                  <a:cubicBezTo>
                    <a:pt x="0" y="10831"/>
                    <a:pt x="285" y="11116"/>
                    <a:pt x="665" y="11116"/>
                  </a:cubicBezTo>
                  <a:lnTo>
                    <a:pt x="14663" y="11116"/>
                  </a:lnTo>
                  <a:cubicBezTo>
                    <a:pt x="15011" y="11116"/>
                    <a:pt x="15328" y="10831"/>
                    <a:pt x="15328" y="10451"/>
                  </a:cubicBezTo>
                  <a:lnTo>
                    <a:pt x="15328" y="665"/>
                  </a:lnTo>
                  <a:cubicBezTo>
                    <a:pt x="15328" y="317"/>
                    <a:pt x="15011" y="0"/>
                    <a:pt x="146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81;p41">
              <a:extLst>
                <a:ext uri="{FF2B5EF4-FFF2-40B4-BE49-F238E27FC236}">
                  <a16:creationId xmlns:a16="http://schemas.microsoft.com/office/drawing/2014/main" id="{873E1B89-C9C1-414A-8E42-D780C57E050A}"/>
                </a:ext>
              </a:extLst>
            </p:cNvPr>
            <p:cNvSpPr/>
            <p:nvPr/>
          </p:nvSpPr>
          <p:spPr>
            <a:xfrm>
              <a:off x="8072973" y="3117038"/>
              <a:ext cx="455470" cy="290817"/>
            </a:xfrm>
            <a:custGeom>
              <a:avLst/>
              <a:gdLst/>
              <a:ahLst/>
              <a:cxnLst/>
              <a:rect l="l" t="t" r="r" b="b"/>
              <a:pathLst>
                <a:path w="14188" h="9059" extrusionOk="0">
                  <a:moveTo>
                    <a:pt x="95" y="1"/>
                  </a:moveTo>
                  <a:cubicBezTo>
                    <a:pt x="32" y="1"/>
                    <a:pt x="0" y="64"/>
                    <a:pt x="0" y="64"/>
                  </a:cubicBezTo>
                  <a:lnTo>
                    <a:pt x="0" y="8995"/>
                  </a:lnTo>
                  <a:cubicBezTo>
                    <a:pt x="0" y="9026"/>
                    <a:pt x="32" y="9058"/>
                    <a:pt x="95" y="9058"/>
                  </a:cubicBezTo>
                  <a:lnTo>
                    <a:pt x="14093" y="9058"/>
                  </a:lnTo>
                  <a:cubicBezTo>
                    <a:pt x="14156" y="9058"/>
                    <a:pt x="14188" y="8995"/>
                    <a:pt x="14188" y="8995"/>
                  </a:cubicBezTo>
                  <a:lnTo>
                    <a:pt x="14188" y="64"/>
                  </a:lnTo>
                  <a:cubicBezTo>
                    <a:pt x="14188" y="64"/>
                    <a:pt x="14156" y="1"/>
                    <a:pt x="14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82;p41">
              <a:extLst>
                <a:ext uri="{FF2B5EF4-FFF2-40B4-BE49-F238E27FC236}">
                  <a16:creationId xmlns:a16="http://schemas.microsoft.com/office/drawing/2014/main" id="{F5B11E86-2A12-465C-BB2C-47D7EA0C54E3}"/>
                </a:ext>
              </a:extLst>
            </p:cNvPr>
            <p:cNvSpPr/>
            <p:nvPr/>
          </p:nvSpPr>
          <p:spPr>
            <a:xfrm>
              <a:off x="8029249" y="3427116"/>
              <a:ext cx="541890" cy="33579"/>
            </a:xfrm>
            <a:custGeom>
              <a:avLst/>
              <a:gdLst/>
              <a:ahLst/>
              <a:cxnLst/>
              <a:rect l="l" t="t" r="r" b="b"/>
              <a:pathLst>
                <a:path w="16880" h="1046" extrusionOk="0">
                  <a:moveTo>
                    <a:pt x="760" y="1"/>
                  </a:moveTo>
                  <a:cubicBezTo>
                    <a:pt x="349" y="1"/>
                    <a:pt x="0" y="223"/>
                    <a:pt x="0" y="508"/>
                  </a:cubicBezTo>
                  <a:cubicBezTo>
                    <a:pt x="0" y="793"/>
                    <a:pt x="349" y="1046"/>
                    <a:pt x="760" y="1046"/>
                  </a:cubicBezTo>
                  <a:lnTo>
                    <a:pt x="16120" y="1046"/>
                  </a:lnTo>
                  <a:cubicBezTo>
                    <a:pt x="16563" y="1046"/>
                    <a:pt x="16880" y="793"/>
                    <a:pt x="16880" y="508"/>
                  </a:cubicBezTo>
                  <a:cubicBezTo>
                    <a:pt x="16880" y="223"/>
                    <a:pt x="16563" y="1"/>
                    <a:pt x="1612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83;p41">
              <a:extLst>
                <a:ext uri="{FF2B5EF4-FFF2-40B4-BE49-F238E27FC236}">
                  <a16:creationId xmlns:a16="http://schemas.microsoft.com/office/drawing/2014/main" id="{01ED229B-6251-41E7-8E3A-40A65B01E02D}"/>
                </a:ext>
              </a:extLst>
            </p:cNvPr>
            <p:cNvSpPr/>
            <p:nvPr/>
          </p:nvSpPr>
          <p:spPr>
            <a:xfrm>
              <a:off x="8072973" y="3117038"/>
              <a:ext cx="455470" cy="35634"/>
            </a:xfrm>
            <a:custGeom>
              <a:avLst/>
              <a:gdLst/>
              <a:ahLst/>
              <a:cxnLst/>
              <a:rect l="l" t="t" r="r" b="b"/>
              <a:pathLst>
                <a:path w="14188" h="1110" extrusionOk="0">
                  <a:moveTo>
                    <a:pt x="95" y="1"/>
                  </a:moveTo>
                  <a:cubicBezTo>
                    <a:pt x="32" y="1"/>
                    <a:pt x="0" y="64"/>
                    <a:pt x="0" y="64"/>
                  </a:cubicBezTo>
                  <a:lnTo>
                    <a:pt x="0" y="1109"/>
                  </a:lnTo>
                  <a:lnTo>
                    <a:pt x="14188" y="1109"/>
                  </a:lnTo>
                  <a:lnTo>
                    <a:pt x="14188" y="64"/>
                  </a:lnTo>
                  <a:cubicBezTo>
                    <a:pt x="14188" y="64"/>
                    <a:pt x="14156" y="1"/>
                    <a:pt x="140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4;p41">
              <a:extLst>
                <a:ext uri="{FF2B5EF4-FFF2-40B4-BE49-F238E27FC236}">
                  <a16:creationId xmlns:a16="http://schemas.microsoft.com/office/drawing/2014/main" id="{5E41243C-8522-4AE1-9370-42EE9C0D4A1A}"/>
                </a:ext>
              </a:extLst>
            </p:cNvPr>
            <p:cNvSpPr/>
            <p:nvPr/>
          </p:nvSpPr>
          <p:spPr>
            <a:xfrm>
              <a:off x="8087194" y="3127214"/>
              <a:ext cx="14254" cy="15281"/>
            </a:xfrm>
            <a:custGeom>
              <a:avLst/>
              <a:gdLst/>
              <a:ahLst/>
              <a:cxnLst/>
              <a:rect l="l" t="t" r="r" b="b"/>
              <a:pathLst>
                <a:path w="444" h="476" extrusionOk="0">
                  <a:moveTo>
                    <a:pt x="222" y="1"/>
                  </a:moveTo>
                  <a:cubicBezTo>
                    <a:pt x="95" y="1"/>
                    <a:pt x="0" y="96"/>
                    <a:pt x="0" y="222"/>
                  </a:cubicBezTo>
                  <a:cubicBezTo>
                    <a:pt x="0" y="349"/>
                    <a:pt x="95" y="476"/>
                    <a:pt x="222" y="476"/>
                  </a:cubicBezTo>
                  <a:cubicBezTo>
                    <a:pt x="317" y="476"/>
                    <a:pt x="444" y="381"/>
                    <a:pt x="444" y="222"/>
                  </a:cubicBezTo>
                  <a:cubicBezTo>
                    <a:pt x="444" y="96"/>
                    <a:pt x="317" y="1"/>
                    <a:pt x="22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85;p41">
              <a:extLst>
                <a:ext uri="{FF2B5EF4-FFF2-40B4-BE49-F238E27FC236}">
                  <a16:creationId xmlns:a16="http://schemas.microsoft.com/office/drawing/2014/main" id="{A2F5B07F-2847-481A-AED6-636723E2212E}"/>
                </a:ext>
              </a:extLst>
            </p:cNvPr>
            <p:cNvSpPr/>
            <p:nvPr/>
          </p:nvSpPr>
          <p:spPr>
            <a:xfrm>
              <a:off x="8104466" y="3127214"/>
              <a:ext cx="14286" cy="15281"/>
            </a:xfrm>
            <a:custGeom>
              <a:avLst/>
              <a:gdLst/>
              <a:ahLst/>
              <a:cxnLst/>
              <a:rect l="l" t="t" r="r" b="b"/>
              <a:pathLst>
                <a:path w="445" h="476" extrusionOk="0">
                  <a:moveTo>
                    <a:pt x="223" y="1"/>
                  </a:moveTo>
                  <a:cubicBezTo>
                    <a:pt x="127" y="1"/>
                    <a:pt x="1" y="96"/>
                    <a:pt x="1" y="222"/>
                  </a:cubicBezTo>
                  <a:cubicBezTo>
                    <a:pt x="1" y="349"/>
                    <a:pt x="127" y="476"/>
                    <a:pt x="223" y="476"/>
                  </a:cubicBezTo>
                  <a:cubicBezTo>
                    <a:pt x="349" y="476"/>
                    <a:pt x="444" y="381"/>
                    <a:pt x="444" y="222"/>
                  </a:cubicBezTo>
                  <a:cubicBezTo>
                    <a:pt x="444" y="96"/>
                    <a:pt x="349" y="1"/>
                    <a:pt x="22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86;p41">
              <a:extLst>
                <a:ext uri="{FF2B5EF4-FFF2-40B4-BE49-F238E27FC236}">
                  <a16:creationId xmlns:a16="http://schemas.microsoft.com/office/drawing/2014/main" id="{B36BA697-6E7E-4C1B-BF7C-D8E55ED4ACA6}"/>
                </a:ext>
              </a:extLst>
            </p:cNvPr>
            <p:cNvSpPr/>
            <p:nvPr/>
          </p:nvSpPr>
          <p:spPr>
            <a:xfrm>
              <a:off x="8122764" y="3127214"/>
              <a:ext cx="14286" cy="15281"/>
            </a:xfrm>
            <a:custGeom>
              <a:avLst/>
              <a:gdLst/>
              <a:ahLst/>
              <a:cxnLst/>
              <a:rect l="l" t="t" r="r" b="b"/>
              <a:pathLst>
                <a:path w="445" h="476" extrusionOk="0">
                  <a:moveTo>
                    <a:pt x="223" y="1"/>
                  </a:moveTo>
                  <a:cubicBezTo>
                    <a:pt x="96" y="1"/>
                    <a:pt x="1" y="96"/>
                    <a:pt x="1" y="222"/>
                  </a:cubicBezTo>
                  <a:cubicBezTo>
                    <a:pt x="1" y="349"/>
                    <a:pt x="96" y="476"/>
                    <a:pt x="223" y="476"/>
                  </a:cubicBezTo>
                  <a:cubicBezTo>
                    <a:pt x="349" y="476"/>
                    <a:pt x="444" y="381"/>
                    <a:pt x="444" y="222"/>
                  </a:cubicBezTo>
                  <a:cubicBezTo>
                    <a:pt x="444" y="96"/>
                    <a:pt x="349" y="1"/>
                    <a:pt x="22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87;p41">
              <a:extLst>
                <a:ext uri="{FF2B5EF4-FFF2-40B4-BE49-F238E27FC236}">
                  <a16:creationId xmlns:a16="http://schemas.microsoft.com/office/drawing/2014/main" id="{33ED4DB2-49AE-42BF-A968-B26F02547C1D}"/>
                </a:ext>
              </a:extLst>
            </p:cNvPr>
            <p:cNvSpPr/>
            <p:nvPr/>
          </p:nvSpPr>
          <p:spPr>
            <a:xfrm>
              <a:off x="8071946" y="3151612"/>
              <a:ext cx="456498" cy="51878"/>
            </a:xfrm>
            <a:custGeom>
              <a:avLst/>
              <a:gdLst/>
              <a:ahLst/>
              <a:cxnLst/>
              <a:rect l="l" t="t" r="r" b="b"/>
              <a:pathLst>
                <a:path w="14220" h="1616" extrusionOk="0">
                  <a:moveTo>
                    <a:pt x="0" y="1"/>
                  </a:moveTo>
                  <a:lnTo>
                    <a:pt x="0" y="1616"/>
                  </a:lnTo>
                  <a:lnTo>
                    <a:pt x="14220" y="1616"/>
                  </a:lnTo>
                  <a:lnTo>
                    <a:pt x="1422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88;p41">
              <a:extLst>
                <a:ext uri="{FF2B5EF4-FFF2-40B4-BE49-F238E27FC236}">
                  <a16:creationId xmlns:a16="http://schemas.microsoft.com/office/drawing/2014/main" id="{75353C51-6D38-4AD6-942B-86A1A60C518D}"/>
                </a:ext>
              </a:extLst>
            </p:cNvPr>
            <p:cNvSpPr/>
            <p:nvPr/>
          </p:nvSpPr>
          <p:spPr>
            <a:xfrm>
              <a:off x="8087194" y="3168883"/>
              <a:ext cx="79325" cy="21380"/>
            </a:xfrm>
            <a:custGeom>
              <a:avLst/>
              <a:gdLst/>
              <a:ahLst/>
              <a:cxnLst/>
              <a:rect l="l" t="t" r="r" b="b"/>
              <a:pathLst>
                <a:path w="2471" h="666" extrusionOk="0">
                  <a:moveTo>
                    <a:pt x="0" y="1"/>
                  </a:moveTo>
                  <a:lnTo>
                    <a:pt x="0" y="666"/>
                  </a:lnTo>
                  <a:lnTo>
                    <a:pt x="2471" y="666"/>
                  </a:lnTo>
                  <a:lnTo>
                    <a:pt x="2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89;p41">
              <a:extLst>
                <a:ext uri="{FF2B5EF4-FFF2-40B4-BE49-F238E27FC236}">
                  <a16:creationId xmlns:a16="http://schemas.microsoft.com/office/drawing/2014/main" id="{DAD40209-774B-431B-B0E4-0900EE7F1417}"/>
                </a:ext>
              </a:extLst>
            </p:cNvPr>
            <p:cNvSpPr/>
            <p:nvPr/>
          </p:nvSpPr>
          <p:spPr>
            <a:xfrm>
              <a:off x="8207161" y="3168883"/>
              <a:ext cx="155569" cy="21380"/>
            </a:xfrm>
            <a:custGeom>
              <a:avLst/>
              <a:gdLst/>
              <a:ahLst/>
              <a:cxnLst/>
              <a:rect l="l" t="t" r="r" b="b"/>
              <a:pathLst>
                <a:path w="4846" h="666" extrusionOk="0">
                  <a:moveTo>
                    <a:pt x="0" y="1"/>
                  </a:moveTo>
                  <a:lnTo>
                    <a:pt x="0" y="666"/>
                  </a:lnTo>
                  <a:lnTo>
                    <a:pt x="4846" y="666"/>
                  </a:lnTo>
                  <a:lnTo>
                    <a:pt x="48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90;p41">
              <a:extLst>
                <a:ext uri="{FF2B5EF4-FFF2-40B4-BE49-F238E27FC236}">
                  <a16:creationId xmlns:a16="http://schemas.microsoft.com/office/drawing/2014/main" id="{FD508328-1F75-4CAD-AF72-08018303F792}"/>
                </a:ext>
              </a:extLst>
            </p:cNvPr>
            <p:cNvSpPr/>
            <p:nvPr/>
          </p:nvSpPr>
          <p:spPr>
            <a:xfrm>
              <a:off x="8391173" y="3168883"/>
              <a:ext cx="108827" cy="21380"/>
            </a:xfrm>
            <a:custGeom>
              <a:avLst/>
              <a:gdLst/>
              <a:ahLst/>
              <a:cxnLst/>
              <a:rect l="l" t="t" r="r" b="b"/>
              <a:pathLst>
                <a:path w="3390" h="666" extrusionOk="0">
                  <a:moveTo>
                    <a:pt x="1" y="1"/>
                  </a:moveTo>
                  <a:lnTo>
                    <a:pt x="1" y="666"/>
                  </a:lnTo>
                  <a:lnTo>
                    <a:pt x="3389" y="666"/>
                  </a:lnTo>
                  <a:lnTo>
                    <a:pt x="33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91;p41">
              <a:extLst>
                <a:ext uri="{FF2B5EF4-FFF2-40B4-BE49-F238E27FC236}">
                  <a16:creationId xmlns:a16="http://schemas.microsoft.com/office/drawing/2014/main" id="{737B5633-C58D-45F6-A3EE-2D4FB8635E97}"/>
                </a:ext>
              </a:extLst>
            </p:cNvPr>
            <p:cNvSpPr/>
            <p:nvPr/>
          </p:nvSpPr>
          <p:spPr>
            <a:xfrm>
              <a:off x="8087194" y="3231933"/>
              <a:ext cx="111877" cy="15281"/>
            </a:xfrm>
            <a:custGeom>
              <a:avLst/>
              <a:gdLst/>
              <a:ahLst/>
              <a:cxnLst/>
              <a:rect l="l" t="t" r="r" b="b"/>
              <a:pathLst>
                <a:path w="3485" h="476" extrusionOk="0">
                  <a:moveTo>
                    <a:pt x="0" y="0"/>
                  </a:moveTo>
                  <a:lnTo>
                    <a:pt x="0" y="475"/>
                  </a:lnTo>
                  <a:lnTo>
                    <a:pt x="3484" y="475"/>
                  </a:lnTo>
                  <a:lnTo>
                    <a:pt x="3484"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2;p41">
              <a:extLst>
                <a:ext uri="{FF2B5EF4-FFF2-40B4-BE49-F238E27FC236}">
                  <a16:creationId xmlns:a16="http://schemas.microsoft.com/office/drawing/2014/main" id="{1CE536F7-D3FE-43A7-893D-13B100031074}"/>
                </a:ext>
              </a:extLst>
            </p:cNvPr>
            <p:cNvSpPr/>
            <p:nvPr/>
          </p:nvSpPr>
          <p:spPr>
            <a:xfrm>
              <a:off x="8087194" y="3258353"/>
              <a:ext cx="111877" cy="16308"/>
            </a:xfrm>
            <a:custGeom>
              <a:avLst/>
              <a:gdLst/>
              <a:ahLst/>
              <a:cxnLst/>
              <a:rect l="l" t="t" r="r" b="b"/>
              <a:pathLst>
                <a:path w="3485" h="508" extrusionOk="0">
                  <a:moveTo>
                    <a:pt x="0" y="1"/>
                  </a:moveTo>
                  <a:lnTo>
                    <a:pt x="0" y="508"/>
                  </a:lnTo>
                  <a:lnTo>
                    <a:pt x="3484" y="508"/>
                  </a:lnTo>
                  <a:lnTo>
                    <a:pt x="3484"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93;p41">
              <a:extLst>
                <a:ext uri="{FF2B5EF4-FFF2-40B4-BE49-F238E27FC236}">
                  <a16:creationId xmlns:a16="http://schemas.microsoft.com/office/drawing/2014/main" id="{02DE7150-8D7F-48C3-80FF-9439DE9C633D}"/>
                </a:ext>
              </a:extLst>
            </p:cNvPr>
            <p:cNvSpPr/>
            <p:nvPr/>
          </p:nvSpPr>
          <p:spPr>
            <a:xfrm>
              <a:off x="8087194" y="3284805"/>
              <a:ext cx="111877" cy="16276"/>
            </a:xfrm>
            <a:custGeom>
              <a:avLst/>
              <a:gdLst/>
              <a:ahLst/>
              <a:cxnLst/>
              <a:rect l="l" t="t" r="r" b="b"/>
              <a:pathLst>
                <a:path w="3485" h="507" extrusionOk="0">
                  <a:moveTo>
                    <a:pt x="0" y="0"/>
                  </a:moveTo>
                  <a:lnTo>
                    <a:pt x="0" y="507"/>
                  </a:lnTo>
                  <a:lnTo>
                    <a:pt x="3484" y="507"/>
                  </a:lnTo>
                  <a:lnTo>
                    <a:pt x="3484"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94;p41">
              <a:extLst>
                <a:ext uri="{FF2B5EF4-FFF2-40B4-BE49-F238E27FC236}">
                  <a16:creationId xmlns:a16="http://schemas.microsoft.com/office/drawing/2014/main" id="{C9069B18-4562-4DBC-8521-84BD377356DB}"/>
                </a:ext>
              </a:extLst>
            </p:cNvPr>
            <p:cNvSpPr/>
            <p:nvPr/>
          </p:nvSpPr>
          <p:spPr>
            <a:xfrm>
              <a:off x="8087194" y="3312253"/>
              <a:ext cx="111877" cy="15281"/>
            </a:xfrm>
            <a:custGeom>
              <a:avLst/>
              <a:gdLst/>
              <a:ahLst/>
              <a:cxnLst/>
              <a:rect l="l" t="t" r="r" b="b"/>
              <a:pathLst>
                <a:path w="3485" h="476" extrusionOk="0">
                  <a:moveTo>
                    <a:pt x="0" y="0"/>
                  </a:moveTo>
                  <a:lnTo>
                    <a:pt x="0" y="475"/>
                  </a:lnTo>
                  <a:lnTo>
                    <a:pt x="3484" y="475"/>
                  </a:lnTo>
                  <a:lnTo>
                    <a:pt x="3484"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5;p41">
              <a:extLst>
                <a:ext uri="{FF2B5EF4-FFF2-40B4-BE49-F238E27FC236}">
                  <a16:creationId xmlns:a16="http://schemas.microsoft.com/office/drawing/2014/main" id="{557814FC-6A9C-4A77-81CF-93FB7476AA5C}"/>
                </a:ext>
              </a:extLst>
            </p:cNvPr>
            <p:cNvSpPr/>
            <p:nvPr/>
          </p:nvSpPr>
          <p:spPr>
            <a:xfrm>
              <a:off x="8087194" y="3338673"/>
              <a:ext cx="111877" cy="16308"/>
            </a:xfrm>
            <a:custGeom>
              <a:avLst/>
              <a:gdLst/>
              <a:ahLst/>
              <a:cxnLst/>
              <a:rect l="l" t="t" r="r" b="b"/>
              <a:pathLst>
                <a:path w="3485" h="508" extrusionOk="0">
                  <a:moveTo>
                    <a:pt x="0" y="1"/>
                  </a:moveTo>
                  <a:lnTo>
                    <a:pt x="0" y="507"/>
                  </a:lnTo>
                  <a:lnTo>
                    <a:pt x="3484" y="507"/>
                  </a:lnTo>
                  <a:lnTo>
                    <a:pt x="3484"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96;p41">
              <a:extLst>
                <a:ext uri="{FF2B5EF4-FFF2-40B4-BE49-F238E27FC236}">
                  <a16:creationId xmlns:a16="http://schemas.microsoft.com/office/drawing/2014/main" id="{C1C3A9AF-DA7F-43C3-9B60-01E35B29A6F3}"/>
                </a:ext>
              </a:extLst>
            </p:cNvPr>
            <p:cNvSpPr/>
            <p:nvPr/>
          </p:nvSpPr>
          <p:spPr>
            <a:xfrm>
              <a:off x="8087194" y="3365126"/>
              <a:ext cx="111877" cy="16276"/>
            </a:xfrm>
            <a:custGeom>
              <a:avLst/>
              <a:gdLst/>
              <a:ahLst/>
              <a:cxnLst/>
              <a:rect l="l" t="t" r="r" b="b"/>
              <a:pathLst>
                <a:path w="3485" h="507" extrusionOk="0">
                  <a:moveTo>
                    <a:pt x="0" y="0"/>
                  </a:moveTo>
                  <a:lnTo>
                    <a:pt x="0" y="507"/>
                  </a:lnTo>
                  <a:lnTo>
                    <a:pt x="3484" y="507"/>
                  </a:lnTo>
                  <a:lnTo>
                    <a:pt x="3484"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97;p41">
              <a:extLst>
                <a:ext uri="{FF2B5EF4-FFF2-40B4-BE49-F238E27FC236}">
                  <a16:creationId xmlns:a16="http://schemas.microsoft.com/office/drawing/2014/main" id="{75D7D061-12B1-4E5A-90FB-1E23991CE758}"/>
                </a:ext>
              </a:extLst>
            </p:cNvPr>
            <p:cNvSpPr/>
            <p:nvPr/>
          </p:nvSpPr>
          <p:spPr>
            <a:xfrm>
              <a:off x="8230532" y="3231933"/>
              <a:ext cx="153546" cy="145424"/>
            </a:xfrm>
            <a:custGeom>
              <a:avLst/>
              <a:gdLst/>
              <a:ahLst/>
              <a:cxnLst/>
              <a:rect l="l" t="t" r="r" b="b"/>
              <a:pathLst>
                <a:path w="4783" h="4530" extrusionOk="0">
                  <a:moveTo>
                    <a:pt x="1" y="0"/>
                  </a:moveTo>
                  <a:lnTo>
                    <a:pt x="1" y="4529"/>
                  </a:lnTo>
                  <a:lnTo>
                    <a:pt x="4783" y="4529"/>
                  </a:lnTo>
                  <a:lnTo>
                    <a:pt x="478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98;p41">
              <a:extLst>
                <a:ext uri="{FF2B5EF4-FFF2-40B4-BE49-F238E27FC236}">
                  <a16:creationId xmlns:a16="http://schemas.microsoft.com/office/drawing/2014/main" id="{8D280CBA-764E-4C19-8DBC-B937FED23683}"/>
                </a:ext>
              </a:extLst>
            </p:cNvPr>
            <p:cNvSpPr/>
            <p:nvPr/>
          </p:nvSpPr>
          <p:spPr>
            <a:xfrm>
              <a:off x="8230532" y="3258353"/>
              <a:ext cx="153546" cy="119004"/>
            </a:xfrm>
            <a:custGeom>
              <a:avLst/>
              <a:gdLst/>
              <a:ahLst/>
              <a:cxnLst/>
              <a:rect l="l" t="t" r="r" b="b"/>
              <a:pathLst>
                <a:path w="4783" h="3707" extrusionOk="0">
                  <a:moveTo>
                    <a:pt x="1838" y="1"/>
                  </a:moveTo>
                  <a:lnTo>
                    <a:pt x="856" y="1806"/>
                  </a:lnTo>
                  <a:lnTo>
                    <a:pt x="381" y="1078"/>
                  </a:lnTo>
                  <a:lnTo>
                    <a:pt x="1" y="1869"/>
                  </a:lnTo>
                  <a:lnTo>
                    <a:pt x="1" y="3706"/>
                  </a:lnTo>
                  <a:lnTo>
                    <a:pt x="4783" y="3706"/>
                  </a:lnTo>
                  <a:lnTo>
                    <a:pt x="4783" y="856"/>
                  </a:lnTo>
                  <a:lnTo>
                    <a:pt x="4308" y="1996"/>
                  </a:lnTo>
                  <a:lnTo>
                    <a:pt x="3706" y="634"/>
                  </a:lnTo>
                  <a:lnTo>
                    <a:pt x="3199" y="1489"/>
                  </a:lnTo>
                  <a:lnTo>
                    <a:pt x="2756" y="1078"/>
                  </a:lnTo>
                  <a:lnTo>
                    <a:pt x="2408" y="1489"/>
                  </a:lnTo>
                  <a:lnTo>
                    <a:pt x="1838"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99;p41">
              <a:extLst>
                <a:ext uri="{FF2B5EF4-FFF2-40B4-BE49-F238E27FC236}">
                  <a16:creationId xmlns:a16="http://schemas.microsoft.com/office/drawing/2014/main" id="{5F5573EE-8B9F-45E4-ACDB-356DEDB7638E}"/>
                </a:ext>
              </a:extLst>
            </p:cNvPr>
            <p:cNvSpPr/>
            <p:nvPr/>
          </p:nvSpPr>
          <p:spPr>
            <a:xfrm>
              <a:off x="8230532" y="3278706"/>
              <a:ext cx="153546" cy="98651"/>
            </a:xfrm>
            <a:custGeom>
              <a:avLst/>
              <a:gdLst/>
              <a:ahLst/>
              <a:cxnLst/>
              <a:rect l="l" t="t" r="r" b="b"/>
              <a:pathLst>
                <a:path w="4783" h="3073" extrusionOk="0">
                  <a:moveTo>
                    <a:pt x="983" y="0"/>
                  </a:moveTo>
                  <a:lnTo>
                    <a:pt x="1" y="1774"/>
                  </a:lnTo>
                  <a:lnTo>
                    <a:pt x="1" y="3072"/>
                  </a:lnTo>
                  <a:lnTo>
                    <a:pt x="4783" y="3072"/>
                  </a:lnTo>
                  <a:lnTo>
                    <a:pt x="4783" y="1837"/>
                  </a:lnTo>
                  <a:lnTo>
                    <a:pt x="4339" y="855"/>
                  </a:lnTo>
                  <a:lnTo>
                    <a:pt x="3706" y="1774"/>
                  </a:lnTo>
                  <a:lnTo>
                    <a:pt x="3231" y="222"/>
                  </a:lnTo>
                  <a:lnTo>
                    <a:pt x="2408" y="2154"/>
                  </a:lnTo>
                  <a:lnTo>
                    <a:pt x="1901" y="1520"/>
                  </a:lnTo>
                  <a:lnTo>
                    <a:pt x="1521" y="1774"/>
                  </a:lnTo>
                  <a:lnTo>
                    <a:pt x="98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00;p41">
              <a:extLst>
                <a:ext uri="{FF2B5EF4-FFF2-40B4-BE49-F238E27FC236}">
                  <a16:creationId xmlns:a16="http://schemas.microsoft.com/office/drawing/2014/main" id="{AE0A70DB-3841-48CD-BA54-8BB457A5B035}"/>
                </a:ext>
              </a:extLst>
            </p:cNvPr>
            <p:cNvSpPr/>
            <p:nvPr/>
          </p:nvSpPr>
          <p:spPr>
            <a:xfrm>
              <a:off x="8401349" y="3327502"/>
              <a:ext cx="24430" cy="49855"/>
            </a:xfrm>
            <a:custGeom>
              <a:avLst/>
              <a:gdLst/>
              <a:ahLst/>
              <a:cxnLst/>
              <a:rect l="l" t="t" r="r" b="b"/>
              <a:pathLst>
                <a:path w="761" h="1553" extrusionOk="0">
                  <a:moveTo>
                    <a:pt x="0" y="0"/>
                  </a:moveTo>
                  <a:lnTo>
                    <a:pt x="0" y="1552"/>
                  </a:lnTo>
                  <a:lnTo>
                    <a:pt x="760" y="1552"/>
                  </a:lnTo>
                  <a:lnTo>
                    <a:pt x="76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01;p41">
              <a:extLst>
                <a:ext uri="{FF2B5EF4-FFF2-40B4-BE49-F238E27FC236}">
                  <a16:creationId xmlns:a16="http://schemas.microsoft.com/office/drawing/2014/main" id="{87174CE6-6E7D-464C-8BA8-5A4E495242D1}"/>
                </a:ext>
              </a:extLst>
            </p:cNvPr>
            <p:cNvSpPr/>
            <p:nvPr/>
          </p:nvSpPr>
          <p:spPr>
            <a:xfrm>
              <a:off x="8439969" y="3258353"/>
              <a:ext cx="24430" cy="119004"/>
            </a:xfrm>
            <a:custGeom>
              <a:avLst/>
              <a:gdLst/>
              <a:ahLst/>
              <a:cxnLst/>
              <a:rect l="l" t="t" r="r" b="b"/>
              <a:pathLst>
                <a:path w="761" h="3707" extrusionOk="0">
                  <a:moveTo>
                    <a:pt x="1" y="1"/>
                  </a:moveTo>
                  <a:lnTo>
                    <a:pt x="1" y="3706"/>
                  </a:lnTo>
                  <a:lnTo>
                    <a:pt x="761" y="3706"/>
                  </a:lnTo>
                  <a:lnTo>
                    <a:pt x="76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02;p41">
              <a:extLst>
                <a:ext uri="{FF2B5EF4-FFF2-40B4-BE49-F238E27FC236}">
                  <a16:creationId xmlns:a16="http://schemas.microsoft.com/office/drawing/2014/main" id="{8B7C075E-2A88-4E5F-9532-8C2EC98BB3FC}"/>
                </a:ext>
              </a:extLst>
            </p:cNvPr>
            <p:cNvSpPr/>
            <p:nvPr/>
          </p:nvSpPr>
          <p:spPr>
            <a:xfrm>
              <a:off x="8478620" y="3301049"/>
              <a:ext cx="24430" cy="76308"/>
            </a:xfrm>
            <a:custGeom>
              <a:avLst/>
              <a:gdLst/>
              <a:ahLst/>
              <a:cxnLst/>
              <a:rect l="l" t="t" r="r" b="b"/>
              <a:pathLst>
                <a:path w="761" h="2377" extrusionOk="0">
                  <a:moveTo>
                    <a:pt x="0" y="1"/>
                  </a:moveTo>
                  <a:lnTo>
                    <a:pt x="0" y="2376"/>
                  </a:lnTo>
                  <a:lnTo>
                    <a:pt x="760" y="2376"/>
                  </a:lnTo>
                  <a:lnTo>
                    <a:pt x="76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6184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E7264-3E52-4DC5-AF4B-5025FADF9224}"/>
              </a:ext>
            </a:extLst>
          </p:cNvPr>
          <p:cNvPicPr>
            <a:picLocks noChangeAspect="1"/>
          </p:cNvPicPr>
          <p:nvPr/>
        </p:nvPicPr>
        <p:blipFill>
          <a:blip r:embed="rId2"/>
          <a:stretch>
            <a:fillRect/>
          </a:stretch>
        </p:blipFill>
        <p:spPr>
          <a:xfrm>
            <a:off x="2021681" y="0"/>
            <a:ext cx="5100638" cy="5143500"/>
          </a:xfrm>
          <a:prstGeom prst="rect">
            <a:avLst/>
          </a:prstGeom>
        </p:spPr>
      </p:pic>
      <p:sp>
        <p:nvSpPr>
          <p:cNvPr id="8" name="TextBox 7">
            <a:extLst>
              <a:ext uri="{FF2B5EF4-FFF2-40B4-BE49-F238E27FC236}">
                <a16:creationId xmlns:a16="http://schemas.microsoft.com/office/drawing/2014/main" id="{554D28C9-1433-49E0-B452-5E1E2F53B990}"/>
              </a:ext>
            </a:extLst>
          </p:cNvPr>
          <p:cNvSpPr txBox="1"/>
          <p:nvPr/>
        </p:nvSpPr>
        <p:spPr>
          <a:xfrm>
            <a:off x="2430000" y="523777"/>
            <a:ext cx="4284000" cy="307777"/>
          </a:xfrm>
          <a:prstGeom prst="rect">
            <a:avLst/>
          </a:prstGeom>
          <a:solidFill>
            <a:srgbClr val="00B0F0"/>
          </a:solidFill>
          <a:ln>
            <a:solidFill>
              <a:srgbClr val="7030A0"/>
            </a:solidFill>
          </a:ln>
          <a:effectLst>
            <a:softEdge rad="165100"/>
          </a:effectLst>
        </p:spPr>
        <p:txBody>
          <a:bodyPr wrap="square" rtlCol="0">
            <a:spAutoFit/>
          </a:bodyPr>
          <a:lstStyle/>
          <a:p>
            <a:pPr algn="ctr" rtl="1"/>
            <a:r>
              <a:rPr lang="fa-IR" b="1" dirty="0">
                <a:cs typeface="B Nazanin" panose="00000400000000000000" pitchFamily="2" charset="-78"/>
              </a:rPr>
              <a:t>اندازه </a:t>
            </a:r>
            <a:r>
              <a:rPr lang="fa-IR" b="1" dirty="0" err="1">
                <a:cs typeface="B Nazanin" panose="00000400000000000000" pitchFamily="2" charset="-78"/>
              </a:rPr>
              <a:t>دیتا</a:t>
            </a:r>
            <a:r>
              <a:rPr lang="fa-IR" b="1" dirty="0">
                <a:cs typeface="B Nazanin" panose="00000400000000000000" pitchFamily="2" charset="-78"/>
              </a:rPr>
              <a:t> های ما 293747میباشد</a:t>
            </a:r>
            <a:endParaRPr lang="en-US" b="1" dirty="0">
              <a:cs typeface="B Nazanin" panose="00000400000000000000" pitchFamily="2" charset="-78"/>
            </a:endParaRPr>
          </a:p>
        </p:txBody>
      </p:sp>
      <p:grpSp>
        <p:nvGrpSpPr>
          <p:cNvPr id="9" name="Google Shape;4925;p41">
            <a:extLst>
              <a:ext uri="{FF2B5EF4-FFF2-40B4-BE49-F238E27FC236}">
                <a16:creationId xmlns:a16="http://schemas.microsoft.com/office/drawing/2014/main" id="{1423F132-47AC-4D4D-94E3-34608FF8990C}"/>
              </a:ext>
            </a:extLst>
          </p:cNvPr>
          <p:cNvGrpSpPr/>
          <p:nvPr/>
        </p:nvGrpSpPr>
        <p:grpSpPr>
          <a:xfrm>
            <a:off x="7387201" y="1994400"/>
            <a:ext cx="1353438" cy="904625"/>
            <a:chOff x="7940807" y="1106105"/>
            <a:chExt cx="648631" cy="518520"/>
          </a:xfrm>
        </p:grpSpPr>
        <p:sp>
          <p:nvSpPr>
            <p:cNvPr id="10" name="Google Shape;4926;p41">
              <a:extLst>
                <a:ext uri="{FF2B5EF4-FFF2-40B4-BE49-F238E27FC236}">
                  <a16:creationId xmlns:a16="http://schemas.microsoft.com/office/drawing/2014/main" id="{F6309BC0-7B9A-4D05-8ACF-4F14D506BC29}"/>
                </a:ext>
              </a:extLst>
            </p:cNvPr>
            <p:cNvSpPr/>
            <p:nvPr/>
          </p:nvSpPr>
          <p:spPr>
            <a:xfrm>
              <a:off x="8397272" y="1514802"/>
              <a:ext cx="192166" cy="109823"/>
            </a:xfrm>
            <a:custGeom>
              <a:avLst/>
              <a:gdLst/>
              <a:ahLst/>
              <a:cxnLst/>
              <a:rect l="l" t="t" r="r" b="b"/>
              <a:pathLst>
                <a:path w="5986" h="3421" extrusionOk="0">
                  <a:moveTo>
                    <a:pt x="2977" y="1"/>
                  </a:moveTo>
                  <a:cubicBezTo>
                    <a:pt x="1964" y="1"/>
                    <a:pt x="1077" y="286"/>
                    <a:pt x="507" y="729"/>
                  </a:cubicBezTo>
                  <a:lnTo>
                    <a:pt x="1" y="729"/>
                  </a:lnTo>
                  <a:lnTo>
                    <a:pt x="1" y="1711"/>
                  </a:lnTo>
                  <a:cubicBezTo>
                    <a:pt x="1" y="2629"/>
                    <a:pt x="1331" y="3421"/>
                    <a:pt x="2977" y="3421"/>
                  </a:cubicBezTo>
                  <a:cubicBezTo>
                    <a:pt x="4656" y="3421"/>
                    <a:pt x="5986" y="2629"/>
                    <a:pt x="5986" y="1711"/>
                  </a:cubicBezTo>
                  <a:lnTo>
                    <a:pt x="5986" y="729"/>
                  </a:lnTo>
                  <a:lnTo>
                    <a:pt x="5448" y="729"/>
                  </a:lnTo>
                  <a:cubicBezTo>
                    <a:pt x="4909" y="286"/>
                    <a:pt x="4022" y="1"/>
                    <a:pt x="297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27;p41">
              <a:extLst>
                <a:ext uri="{FF2B5EF4-FFF2-40B4-BE49-F238E27FC236}">
                  <a16:creationId xmlns:a16="http://schemas.microsoft.com/office/drawing/2014/main" id="{B3C3280A-85CB-483F-B2EE-F496D3D7BB26}"/>
                </a:ext>
              </a:extLst>
            </p:cNvPr>
            <p:cNvSpPr/>
            <p:nvPr/>
          </p:nvSpPr>
          <p:spPr>
            <a:xfrm>
              <a:off x="8397272" y="1479232"/>
              <a:ext cx="192166" cy="109823"/>
            </a:xfrm>
            <a:custGeom>
              <a:avLst/>
              <a:gdLst/>
              <a:ahLst/>
              <a:cxnLst/>
              <a:rect l="l" t="t" r="r" b="b"/>
              <a:pathLst>
                <a:path w="5986" h="3421" extrusionOk="0">
                  <a:moveTo>
                    <a:pt x="2977" y="0"/>
                  </a:moveTo>
                  <a:cubicBezTo>
                    <a:pt x="1964" y="0"/>
                    <a:pt x="1077" y="285"/>
                    <a:pt x="507" y="760"/>
                  </a:cubicBezTo>
                  <a:lnTo>
                    <a:pt x="1" y="760"/>
                  </a:lnTo>
                  <a:lnTo>
                    <a:pt x="1" y="1710"/>
                  </a:lnTo>
                  <a:cubicBezTo>
                    <a:pt x="1" y="2660"/>
                    <a:pt x="1331" y="3420"/>
                    <a:pt x="2977" y="3420"/>
                  </a:cubicBezTo>
                  <a:cubicBezTo>
                    <a:pt x="4656" y="3420"/>
                    <a:pt x="5986" y="2660"/>
                    <a:pt x="5986" y="1710"/>
                  </a:cubicBezTo>
                  <a:lnTo>
                    <a:pt x="5986" y="760"/>
                  </a:lnTo>
                  <a:lnTo>
                    <a:pt x="5448" y="760"/>
                  </a:lnTo>
                  <a:cubicBezTo>
                    <a:pt x="4909" y="285"/>
                    <a:pt x="4022" y="0"/>
                    <a:pt x="297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28;p41">
              <a:extLst>
                <a:ext uri="{FF2B5EF4-FFF2-40B4-BE49-F238E27FC236}">
                  <a16:creationId xmlns:a16="http://schemas.microsoft.com/office/drawing/2014/main" id="{69B9D50A-A53B-4D75-82C1-EBABCBB3F6AC}"/>
                </a:ext>
              </a:extLst>
            </p:cNvPr>
            <p:cNvSpPr/>
            <p:nvPr/>
          </p:nvSpPr>
          <p:spPr>
            <a:xfrm>
              <a:off x="8397272" y="1444658"/>
              <a:ext cx="192166" cy="109823"/>
            </a:xfrm>
            <a:custGeom>
              <a:avLst/>
              <a:gdLst/>
              <a:ahLst/>
              <a:cxnLst/>
              <a:rect l="l" t="t" r="r" b="b"/>
              <a:pathLst>
                <a:path w="5986" h="3421" extrusionOk="0">
                  <a:moveTo>
                    <a:pt x="2977" y="1"/>
                  </a:moveTo>
                  <a:cubicBezTo>
                    <a:pt x="1964" y="1"/>
                    <a:pt x="1077" y="286"/>
                    <a:pt x="507" y="729"/>
                  </a:cubicBezTo>
                  <a:lnTo>
                    <a:pt x="1" y="729"/>
                  </a:lnTo>
                  <a:lnTo>
                    <a:pt x="1" y="1711"/>
                  </a:lnTo>
                  <a:cubicBezTo>
                    <a:pt x="1" y="2661"/>
                    <a:pt x="1331" y="3421"/>
                    <a:pt x="2977" y="3421"/>
                  </a:cubicBezTo>
                  <a:cubicBezTo>
                    <a:pt x="4656" y="3421"/>
                    <a:pt x="5986" y="2661"/>
                    <a:pt x="5986" y="1711"/>
                  </a:cubicBezTo>
                  <a:lnTo>
                    <a:pt x="5986" y="729"/>
                  </a:lnTo>
                  <a:lnTo>
                    <a:pt x="5448" y="729"/>
                  </a:lnTo>
                  <a:cubicBezTo>
                    <a:pt x="4909" y="286"/>
                    <a:pt x="4022" y="1"/>
                    <a:pt x="297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29;p41">
              <a:extLst>
                <a:ext uri="{FF2B5EF4-FFF2-40B4-BE49-F238E27FC236}">
                  <a16:creationId xmlns:a16="http://schemas.microsoft.com/office/drawing/2014/main" id="{F995AD0B-BACE-43F3-B702-BABCA2E43DF7}"/>
                </a:ext>
              </a:extLst>
            </p:cNvPr>
            <p:cNvSpPr/>
            <p:nvPr/>
          </p:nvSpPr>
          <p:spPr>
            <a:xfrm>
              <a:off x="8397272" y="1409089"/>
              <a:ext cx="192166" cy="109823"/>
            </a:xfrm>
            <a:custGeom>
              <a:avLst/>
              <a:gdLst/>
              <a:ahLst/>
              <a:cxnLst/>
              <a:rect l="l" t="t" r="r" b="b"/>
              <a:pathLst>
                <a:path w="5986" h="3421" extrusionOk="0">
                  <a:moveTo>
                    <a:pt x="2977" y="0"/>
                  </a:moveTo>
                  <a:cubicBezTo>
                    <a:pt x="1964" y="0"/>
                    <a:pt x="1077" y="317"/>
                    <a:pt x="507" y="760"/>
                  </a:cubicBezTo>
                  <a:lnTo>
                    <a:pt x="1" y="760"/>
                  </a:lnTo>
                  <a:lnTo>
                    <a:pt x="1" y="1710"/>
                  </a:lnTo>
                  <a:cubicBezTo>
                    <a:pt x="1" y="2660"/>
                    <a:pt x="1331" y="3420"/>
                    <a:pt x="2977" y="3420"/>
                  </a:cubicBezTo>
                  <a:cubicBezTo>
                    <a:pt x="4656" y="3420"/>
                    <a:pt x="5986" y="2660"/>
                    <a:pt x="5986" y="1710"/>
                  </a:cubicBezTo>
                  <a:lnTo>
                    <a:pt x="5986" y="760"/>
                  </a:lnTo>
                  <a:lnTo>
                    <a:pt x="5448" y="760"/>
                  </a:lnTo>
                  <a:cubicBezTo>
                    <a:pt x="4909" y="317"/>
                    <a:pt x="4022" y="0"/>
                    <a:pt x="297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30;p41">
              <a:extLst>
                <a:ext uri="{FF2B5EF4-FFF2-40B4-BE49-F238E27FC236}">
                  <a16:creationId xmlns:a16="http://schemas.microsoft.com/office/drawing/2014/main" id="{4BE2D064-09D6-414E-9D71-40204420BFB2}"/>
                </a:ext>
              </a:extLst>
            </p:cNvPr>
            <p:cNvSpPr/>
            <p:nvPr/>
          </p:nvSpPr>
          <p:spPr>
            <a:xfrm>
              <a:off x="8397272" y="1374514"/>
              <a:ext cx="192166" cy="109823"/>
            </a:xfrm>
            <a:custGeom>
              <a:avLst/>
              <a:gdLst/>
              <a:ahLst/>
              <a:cxnLst/>
              <a:rect l="l" t="t" r="r" b="b"/>
              <a:pathLst>
                <a:path w="5986" h="3421" extrusionOk="0">
                  <a:moveTo>
                    <a:pt x="2977" y="0"/>
                  </a:moveTo>
                  <a:cubicBezTo>
                    <a:pt x="1964" y="0"/>
                    <a:pt x="1077" y="285"/>
                    <a:pt x="507" y="729"/>
                  </a:cubicBezTo>
                  <a:lnTo>
                    <a:pt x="1" y="729"/>
                  </a:lnTo>
                  <a:lnTo>
                    <a:pt x="1" y="1710"/>
                  </a:lnTo>
                  <a:cubicBezTo>
                    <a:pt x="1" y="2661"/>
                    <a:pt x="1331" y="3421"/>
                    <a:pt x="2977" y="3421"/>
                  </a:cubicBezTo>
                  <a:cubicBezTo>
                    <a:pt x="4656" y="3421"/>
                    <a:pt x="5986" y="2661"/>
                    <a:pt x="5986" y="1710"/>
                  </a:cubicBezTo>
                  <a:lnTo>
                    <a:pt x="5986" y="729"/>
                  </a:lnTo>
                  <a:lnTo>
                    <a:pt x="5448" y="729"/>
                  </a:lnTo>
                  <a:cubicBezTo>
                    <a:pt x="4909" y="285"/>
                    <a:pt x="4022" y="0"/>
                    <a:pt x="297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31;p41">
              <a:extLst>
                <a:ext uri="{FF2B5EF4-FFF2-40B4-BE49-F238E27FC236}">
                  <a16:creationId xmlns:a16="http://schemas.microsoft.com/office/drawing/2014/main" id="{8759C74B-0422-404F-9283-E0169D106204}"/>
                </a:ext>
              </a:extLst>
            </p:cNvPr>
            <p:cNvSpPr/>
            <p:nvPr/>
          </p:nvSpPr>
          <p:spPr>
            <a:xfrm>
              <a:off x="8397272" y="1342989"/>
              <a:ext cx="192166" cy="109823"/>
            </a:xfrm>
            <a:custGeom>
              <a:avLst/>
              <a:gdLst/>
              <a:ahLst/>
              <a:cxnLst/>
              <a:rect l="l" t="t" r="r" b="b"/>
              <a:pathLst>
                <a:path w="5986" h="3421" extrusionOk="0">
                  <a:moveTo>
                    <a:pt x="2977" y="1"/>
                  </a:moveTo>
                  <a:cubicBezTo>
                    <a:pt x="1331" y="1"/>
                    <a:pt x="1" y="761"/>
                    <a:pt x="1" y="1711"/>
                  </a:cubicBezTo>
                  <a:cubicBezTo>
                    <a:pt x="1" y="2661"/>
                    <a:pt x="1331" y="3421"/>
                    <a:pt x="2977" y="3421"/>
                  </a:cubicBezTo>
                  <a:cubicBezTo>
                    <a:pt x="4656" y="3421"/>
                    <a:pt x="5986" y="2661"/>
                    <a:pt x="5986" y="1711"/>
                  </a:cubicBezTo>
                  <a:cubicBezTo>
                    <a:pt x="5986" y="761"/>
                    <a:pt x="4656" y="1"/>
                    <a:pt x="297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32;p41">
              <a:extLst>
                <a:ext uri="{FF2B5EF4-FFF2-40B4-BE49-F238E27FC236}">
                  <a16:creationId xmlns:a16="http://schemas.microsoft.com/office/drawing/2014/main" id="{9AD5B239-8066-43FD-85B2-6896A3362DC4}"/>
                </a:ext>
              </a:extLst>
            </p:cNvPr>
            <p:cNvSpPr/>
            <p:nvPr/>
          </p:nvSpPr>
          <p:spPr>
            <a:xfrm>
              <a:off x="8412521" y="1352139"/>
              <a:ext cx="161668" cy="92552"/>
            </a:xfrm>
            <a:custGeom>
              <a:avLst/>
              <a:gdLst/>
              <a:ahLst/>
              <a:cxnLst/>
              <a:rect l="l" t="t" r="r" b="b"/>
              <a:pathLst>
                <a:path w="5036" h="2883" extrusionOk="0">
                  <a:moveTo>
                    <a:pt x="2502" y="1"/>
                  </a:moveTo>
                  <a:cubicBezTo>
                    <a:pt x="1109" y="1"/>
                    <a:pt x="1" y="634"/>
                    <a:pt x="1" y="1426"/>
                  </a:cubicBezTo>
                  <a:cubicBezTo>
                    <a:pt x="1" y="2217"/>
                    <a:pt x="1109" y="2883"/>
                    <a:pt x="2502" y="2883"/>
                  </a:cubicBezTo>
                  <a:cubicBezTo>
                    <a:pt x="3928" y="2883"/>
                    <a:pt x="5036" y="2217"/>
                    <a:pt x="5036" y="1426"/>
                  </a:cubicBezTo>
                  <a:cubicBezTo>
                    <a:pt x="5036" y="634"/>
                    <a:pt x="3928" y="1"/>
                    <a:pt x="250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33;p41">
              <a:extLst>
                <a:ext uri="{FF2B5EF4-FFF2-40B4-BE49-F238E27FC236}">
                  <a16:creationId xmlns:a16="http://schemas.microsoft.com/office/drawing/2014/main" id="{9A7925A0-1D47-4B7F-AAD6-16D8F6418EF6}"/>
                </a:ext>
              </a:extLst>
            </p:cNvPr>
            <p:cNvSpPr/>
            <p:nvPr/>
          </p:nvSpPr>
          <p:spPr>
            <a:xfrm>
              <a:off x="8423693" y="1358238"/>
              <a:ext cx="139325" cy="79325"/>
            </a:xfrm>
            <a:custGeom>
              <a:avLst/>
              <a:gdLst/>
              <a:ahLst/>
              <a:cxnLst/>
              <a:rect l="l" t="t" r="r" b="b"/>
              <a:pathLst>
                <a:path w="4340" h="2471" extrusionOk="0">
                  <a:moveTo>
                    <a:pt x="2154" y="1"/>
                  </a:moveTo>
                  <a:cubicBezTo>
                    <a:pt x="983" y="1"/>
                    <a:pt x="1" y="571"/>
                    <a:pt x="1" y="1236"/>
                  </a:cubicBezTo>
                  <a:cubicBezTo>
                    <a:pt x="1" y="1932"/>
                    <a:pt x="983" y="2471"/>
                    <a:pt x="2154" y="2471"/>
                  </a:cubicBezTo>
                  <a:cubicBezTo>
                    <a:pt x="3358" y="2471"/>
                    <a:pt x="4340" y="1932"/>
                    <a:pt x="4340" y="1236"/>
                  </a:cubicBezTo>
                  <a:cubicBezTo>
                    <a:pt x="4340" y="571"/>
                    <a:pt x="3358" y="1"/>
                    <a:pt x="215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4;p41">
              <a:extLst>
                <a:ext uri="{FF2B5EF4-FFF2-40B4-BE49-F238E27FC236}">
                  <a16:creationId xmlns:a16="http://schemas.microsoft.com/office/drawing/2014/main" id="{1B2C15A9-53DB-48E4-BC34-A86F918DABF6}"/>
                </a:ext>
              </a:extLst>
            </p:cNvPr>
            <p:cNvSpPr/>
            <p:nvPr/>
          </p:nvSpPr>
          <p:spPr>
            <a:xfrm>
              <a:off x="8466421" y="1366360"/>
              <a:ext cx="53900" cy="63081"/>
            </a:xfrm>
            <a:custGeom>
              <a:avLst/>
              <a:gdLst/>
              <a:ahLst/>
              <a:cxnLst/>
              <a:rect l="l" t="t" r="r" b="b"/>
              <a:pathLst>
                <a:path w="1679" h="1965" extrusionOk="0">
                  <a:moveTo>
                    <a:pt x="792" y="444"/>
                  </a:moveTo>
                  <a:lnTo>
                    <a:pt x="792" y="793"/>
                  </a:lnTo>
                  <a:cubicBezTo>
                    <a:pt x="697" y="761"/>
                    <a:pt x="633" y="729"/>
                    <a:pt x="570" y="729"/>
                  </a:cubicBezTo>
                  <a:cubicBezTo>
                    <a:pt x="507" y="698"/>
                    <a:pt x="475" y="666"/>
                    <a:pt x="475" y="603"/>
                  </a:cubicBezTo>
                  <a:cubicBezTo>
                    <a:pt x="475" y="571"/>
                    <a:pt x="507" y="539"/>
                    <a:pt x="538" y="508"/>
                  </a:cubicBezTo>
                  <a:cubicBezTo>
                    <a:pt x="602" y="476"/>
                    <a:pt x="665" y="444"/>
                    <a:pt x="792" y="444"/>
                  </a:cubicBezTo>
                  <a:close/>
                  <a:moveTo>
                    <a:pt x="855" y="1141"/>
                  </a:moveTo>
                  <a:cubicBezTo>
                    <a:pt x="950" y="1173"/>
                    <a:pt x="1045" y="1204"/>
                    <a:pt x="1108" y="1204"/>
                  </a:cubicBezTo>
                  <a:cubicBezTo>
                    <a:pt x="1172" y="1268"/>
                    <a:pt x="1203" y="1299"/>
                    <a:pt x="1203" y="1331"/>
                  </a:cubicBezTo>
                  <a:cubicBezTo>
                    <a:pt x="1203" y="1394"/>
                    <a:pt x="1172" y="1426"/>
                    <a:pt x="1108" y="1458"/>
                  </a:cubicBezTo>
                  <a:cubicBezTo>
                    <a:pt x="1045" y="1489"/>
                    <a:pt x="982" y="1521"/>
                    <a:pt x="855" y="1521"/>
                  </a:cubicBezTo>
                  <a:lnTo>
                    <a:pt x="855" y="1141"/>
                  </a:lnTo>
                  <a:close/>
                  <a:moveTo>
                    <a:pt x="633" y="1"/>
                  </a:moveTo>
                  <a:lnTo>
                    <a:pt x="633" y="223"/>
                  </a:lnTo>
                  <a:cubicBezTo>
                    <a:pt x="443" y="223"/>
                    <a:pt x="285" y="286"/>
                    <a:pt x="158" y="349"/>
                  </a:cubicBezTo>
                  <a:cubicBezTo>
                    <a:pt x="32" y="413"/>
                    <a:pt x="0" y="508"/>
                    <a:pt x="0" y="634"/>
                  </a:cubicBezTo>
                  <a:cubicBezTo>
                    <a:pt x="0" y="698"/>
                    <a:pt x="0" y="761"/>
                    <a:pt x="32" y="793"/>
                  </a:cubicBezTo>
                  <a:cubicBezTo>
                    <a:pt x="63" y="856"/>
                    <a:pt x="127" y="888"/>
                    <a:pt x="190" y="919"/>
                  </a:cubicBezTo>
                  <a:cubicBezTo>
                    <a:pt x="253" y="951"/>
                    <a:pt x="317" y="983"/>
                    <a:pt x="380" y="1014"/>
                  </a:cubicBezTo>
                  <a:cubicBezTo>
                    <a:pt x="475" y="1046"/>
                    <a:pt x="538" y="1078"/>
                    <a:pt x="633" y="1078"/>
                  </a:cubicBezTo>
                  <a:lnTo>
                    <a:pt x="633" y="1521"/>
                  </a:lnTo>
                  <a:cubicBezTo>
                    <a:pt x="507" y="1521"/>
                    <a:pt x="412" y="1521"/>
                    <a:pt x="348" y="1489"/>
                  </a:cubicBezTo>
                  <a:cubicBezTo>
                    <a:pt x="253" y="1489"/>
                    <a:pt x="190" y="1458"/>
                    <a:pt x="158" y="1458"/>
                  </a:cubicBezTo>
                  <a:lnTo>
                    <a:pt x="0" y="1679"/>
                  </a:lnTo>
                  <a:cubicBezTo>
                    <a:pt x="63" y="1711"/>
                    <a:pt x="127" y="1743"/>
                    <a:pt x="253" y="1743"/>
                  </a:cubicBezTo>
                  <a:cubicBezTo>
                    <a:pt x="348" y="1774"/>
                    <a:pt x="475" y="1774"/>
                    <a:pt x="633" y="1774"/>
                  </a:cubicBezTo>
                  <a:lnTo>
                    <a:pt x="633" y="1964"/>
                  </a:lnTo>
                  <a:lnTo>
                    <a:pt x="1013" y="1964"/>
                  </a:lnTo>
                  <a:lnTo>
                    <a:pt x="1013" y="1743"/>
                  </a:lnTo>
                  <a:cubicBezTo>
                    <a:pt x="1235" y="1743"/>
                    <a:pt x="1393" y="1679"/>
                    <a:pt x="1520" y="1616"/>
                  </a:cubicBezTo>
                  <a:cubicBezTo>
                    <a:pt x="1615" y="1553"/>
                    <a:pt x="1678" y="1426"/>
                    <a:pt x="1678" y="1299"/>
                  </a:cubicBezTo>
                  <a:cubicBezTo>
                    <a:pt x="1678" y="1236"/>
                    <a:pt x="1678" y="1173"/>
                    <a:pt x="1615" y="1141"/>
                  </a:cubicBezTo>
                  <a:cubicBezTo>
                    <a:pt x="1583" y="1078"/>
                    <a:pt x="1552" y="1046"/>
                    <a:pt x="1488" y="1014"/>
                  </a:cubicBezTo>
                  <a:cubicBezTo>
                    <a:pt x="1425" y="983"/>
                    <a:pt x="1330" y="951"/>
                    <a:pt x="1267" y="919"/>
                  </a:cubicBezTo>
                  <a:cubicBezTo>
                    <a:pt x="1172" y="888"/>
                    <a:pt x="1108" y="888"/>
                    <a:pt x="1013" y="856"/>
                  </a:cubicBezTo>
                  <a:lnTo>
                    <a:pt x="1013" y="444"/>
                  </a:lnTo>
                  <a:cubicBezTo>
                    <a:pt x="1108" y="444"/>
                    <a:pt x="1172" y="476"/>
                    <a:pt x="1235" y="476"/>
                  </a:cubicBezTo>
                  <a:cubicBezTo>
                    <a:pt x="1298" y="476"/>
                    <a:pt x="1362" y="508"/>
                    <a:pt x="1425" y="508"/>
                  </a:cubicBezTo>
                  <a:lnTo>
                    <a:pt x="1552" y="286"/>
                  </a:lnTo>
                  <a:cubicBezTo>
                    <a:pt x="1488" y="254"/>
                    <a:pt x="1393" y="223"/>
                    <a:pt x="1330" y="223"/>
                  </a:cubicBezTo>
                  <a:cubicBezTo>
                    <a:pt x="1235" y="223"/>
                    <a:pt x="1140" y="191"/>
                    <a:pt x="1013" y="191"/>
                  </a:cubicBezTo>
                  <a:lnTo>
                    <a:pt x="1013"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35;p41">
              <a:extLst>
                <a:ext uri="{FF2B5EF4-FFF2-40B4-BE49-F238E27FC236}">
                  <a16:creationId xmlns:a16="http://schemas.microsoft.com/office/drawing/2014/main" id="{65F52BEA-A25D-4F63-BFA1-D864D3B89AED}"/>
                </a:ext>
              </a:extLst>
            </p:cNvPr>
            <p:cNvSpPr/>
            <p:nvPr/>
          </p:nvSpPr>
          <p:spPr>
            <a:xfrm>
              <a:off x="8111592" y="1557498"/>
              <a:ext cx="321282" cy="67126"/>
            </a:xfrm>
            <a:custGeom>
              <a:avLst/>
              <a:gdLst/>
              <a:ahLst/>
              <a:cxnLst/>
              <a:rect l="l" t="t" r="r" b="b"/>
              <a:pathLst>
                <a:path w="10008" h="2091" extrusionOk="0">
                  <a:moveTo>
                    <a:pt x="5004" y="1"/>
                  </a:moveTo>
                  <a:cubicBezTo>
                    <a:pt x="4334" y="590"/>
                    <a:pt x="1556" y="636"/>
                    <a:pt x="717" y="636"/>
                  </a:cubicBezTo>
                  <a:cubicBezTo>
                    <a:pt x="564" y="636"/>
                    <a:pt x="476" y="634"/>
                    <a:pt x="476" y="634"/>
                  </a:cubicBezTo>
                  <a:cubicBezTo>
                    <a:pt x="476" y="634"/>
                    <a:pt x="1" y="761"/>
                    <a:pt x="32" y="1394"/>
                  </a:cubicBezTo>
                  <a:cubicBezTo>
                    <a:pt x="32" y="2059"/>
                    <a:pt x="476" y="2091"/>
                    <a:pt x="476" y="2091"/>
                  </a:cubicBezTo>
                  <a:lnTo>
                    <a:pt x="9533" y="2091"/>
                  </a:lnTo>
                  <a:cubicBezTo>
                    <a:pt x="9533" y="2091"/>
                    <a:pt x="10008" y="2059"/>
                    <a:pt x="10008" y="1394"/>
                  </a:cubicBezTo>
                  <a:cubicBezTo>
                    <a:pt x="10008" y="761"/>
                    <a:pt x="9533" y="634"/>
                    <a:pt x="9533" y="634"/>
                  </a:cubicBezTo>
                  <a:cubicBezTo>
                    <a:pt x="9533" y="634"/>
                    <a:pt x="9445" y="636"/>
                    <a:pt x="9294" y="636"/>
                  </a:cubicBezTo>
                  <a:cubicBezTo>
                    <a:pt x="8461" y="636"/>
                    <a:pt x="5701" y="590"/>
                    <a:pt x="50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36;p41">
              <a:extLst>
                <a:ext uri="{FF2B5EF4-FFF2-40B4-BE49-F238E27FC236}">
                  <a16:creationId xmlns:a16="http://schemas.microsoft.com/office/drawing/2014/main" id="{C980B38D-DB36-4F63-86E1-BDF7436DFA0A}"/>
                </a:ext>
              </a:extLst>
            </p:cNvPr>
            <p:cNvSpPr/>
            <p:nvPr/>
          </p:nvSpPr>
          <p:spPr>
            <a:xfrm>
              <a:off x="8112620" y="1577851"/>
              <a:ext cx="320255" cy="46773"/>
            </a:xfrm>
            <a:custGeom>
              <a:avLst/>
              <a:gdLst/>
              <a:ahLst/>
              <a:cxnLst/>
              <a:rect l="l" t="t" r="r" b="b"/>
              <a:pathLst>
                <a:path w="9976" h="1457" extrusionOk="0">
                  <a:moveTo>
                    <a:pt x="475" y="0"/>
                  </a:moveTo>
                  <a:cubicBezTo>
                    <a:pt x="475" y="0"/>
                    <a:pt x="0" y="127"/>
                    <a:pt x="0" y="760"/>
                  </a:cubicBezTo>
                  <a:cubicBezTo>
                    <a:pt x="0" y="1425"/>
                    <a:pt x="475" y="1457"/>
                    <a:pt x="475" y="1457"/>
                  </a:cubicBezTo>
                  <a:lnTo>
                    <a:pt x="9533" y="1457"/>
                  </a:lnTo>
                  <a:cubicBezTo>
                    <a:pt x="9533" y="1457"/>
                    <a:pt x="9976" y="1425"/>
                    <a:pt x="9976" y="760"/>
                  </a:cubicBezTo>
                  <a:cubicBezTo>
                    <a:pt x="9976" y="127"/>
                    <a:pt x="9501" y="0"/>
                    <a:pt x="9501" y="0"/>
                  </a:cubicBezTo>
                  <a:lnTo>
                    <a:pt x="9216" y="0"/>
                  </a:lnTo>
                  <a:cubicBezTo>
                    <a:pt x="9311" y="32"/>
                    <a:pt x="9628" y="158"/>
                    <a:pt x="9628" y="570"/>
                  </a:cubicBezTo>
                  <a:cubicBezTo>
                    <a:pt x="9603" y="945"/>
                    <a:pt x="9281" y="985"/>
                    <a:pt x="9147" y="985"/>
                  </a:cubicBezTo>
                  <a:cubicBezTo>
                    <a:pt x="9112" y="985"/>
                    <a:pt x="9089" y="982"/>
                    <a:pt x="9089" y="982"/>
                  </a:cubicBezTo>
                  <a:lnTo>
                    <a:pt x="855" y="982"/>
                  </a:lnTo>
                  <a:cubicBezTo>
                    <a:pt x="855" y="982"/>
                    <a:pt x="833" y="985"/>
                    <a:pt x="797" y="985"/>
                  </a:cubicBezTo>
                  <a:cubicBezTo>
                    <a:pt x="664" y="985"/>
                    <a:pt x="349" y="945"/>
                    <a:pt x="349" y="570"/>
                  </a:cubicBezTo>
                  <a:cubicBezTo>
                    <a:pt x="349" y="158"/>
                    <a:pt x="665" y="32"/>
                    <a:pt x="760"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37;p41">
              <a:extLst>
                <a:ext uri="{FF2B5EF4-FFF2-40B4-BE49-F238E27FC236}">
                  <a16:creationId xmlns:a16="http://schemas.microsoft.com/office/drawing/2014/main" id="{C64FE95A-EA2E-4C2C-A3BC-BC66A15F8DAC}"/>
                </a:ext>
              </a:extLst>
            </p:cNvPr>
            <p:cNvSpPr/>
            <p:nvPr/>
          </p:nvSpPr>
          <p:spPr>
            <a:xfrm>
              <a:off x="8233582" y="1106105"/>
              <a:ext cx="77303" cy="41733"/>
            </a:xfrm>
            <a:custGeom>
              <a:avLst/>
              <a:gdLst/>
              <a:ahLst/>
              <a:cxnLst/>
              <a:rect l="l" t="t" r="r" b="b"/>
              <a:pathLst>
                <a:path w="2408" h="1300" extrusionOk="0">
                  <a:moveTo>
                    <a:pt x="666" y="1"/>
                  </a:moveTo>
                  <a:cubicBezTo>
                    <a:pt x="317" y="1"/>
                    <a:pt x="1" y="286"/>
                    <a:pt x="1" y="634"/>
                  </a:cubicBezTo>
                  <a:cubicBezTo>
                    <a:pt x="1" y="1014"/>
                    <a:pt x="317" y="1299"/>
                    <a:pt x="666" y="1299"/>
                  </a:cubicBezTo>
                  <a:lnTo>
                    <a:pt x="1774" y="1299"/>
                  </a:lnTo>
                  <a:cubicBezTo>
                    <a:pt x="2123" y="1299"/>
                    <a:pt x="2408" y="1014"/>
                    <a:pt x="2408" y="634"/>
                  </a:cubicBezTo>
                  <a:cubicBezTo>
                    <a:pt x="2408" y="286"/>
                    <a:pt x="2123" y="1"/>
                    <a:pt x="177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38;p41">
              <a:extLst>
                <a:ext uri="{FF2B5EF4-FFF2-40B4-BE49-F238E27FC236}">
                  <a16:creationId xmlns:a16="http://schemas.microsoft.com/office/drawing/2014/main" id="{34190119-5F51-4574-A47B-ABDA32EAF833}"/>
                </a:ext>
              </a:extLst>
            </p:cNvPr>
            <p:cNvSpPr/>
            <p:nvPr/>
          </p:nvSpPr>
          <p:spPr>
            <a:xfrm>
              <a:off x="8051625" y="1140680"/>
              <a:ext cx="442276" cy="442276"/>
            </a:xfrm>
            <a:custGeom>
              <a:avLst/>
              <a:gdLst/>
              <a:ahLst/>
              <a:cxnLst/>
              <a:rect l="l" t="t" r="r" b="b"/>
              <a:pathLst>
                <a:path w="13777" h="13777" extrusionOk="0">
                  <a:moveTo>
                    <a:pt x="6872" y="1426"/>
                  </a:moveTo>
                  <a:cubicBezTo>
                    <a:pt x="9912" y="1426"/>
                    <a:pt x="12351" y="3864"/>
                    <a:pt x="12351" y="6904"/>
                  </a:cubicBezTo>
                  <a:cubicBezTo>
                    <a:pt x="12351" y="9913"/>
                    <a:pt x="9912" y="12383"/>
                    <a:pt x="6872" y="12383"/>
                  </a:cubicBezTo>
                  <a:cubicBezTo>
                    <a:pt x="3864" y="12383"/>
                    <a:pt x="1393" y="9913"/>
                    <a:pt x="1393" y="6904"/>
                  </a:cubicBezTo>
                  <a:cubicBezTo>
                    <a:pt x="1393" y="3864"/>
                    <a:pt x="3864" y="1426"/>
                    <a:pt x="6872" y="1426"/>
                  </a:cubicBezTo>
                  <a:close/>
                  <a:moveTo>
                    <a:pt x="6872" y="1"/>
                  </a:moveTo>
                  <a:cubicBezTo>
                    <a:pt x="3072" y="1"/>
                    <a:pt x="0" y="3104"/>
                    <a:pt x="0" y="6904"/>
                  </a:cubicBezTo>
                  <a:cubicBezTo>
                    <a:pt x="0" y="10705"/>
                    <a:pt x="3072" y="13776"/>
                    <a:pt x="6872" y="13776"/>
                  </a:cubicBezTo>
                  <a:cubicBezTo>
                    <a:pt x="10673" y="13776"/>
                    <a:pt x="13776" y="10705"/>
                    <a:pt x="13776" y="6904"/>
                  </a:cubicBezTo>
                  <a:cubicBezTo>
                    <a:pt x="13776" y="3104"/>
                    <a:pt x="10673" y="1"/>
                    <a:pt x="68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39;p41">
              <a:extLst>
                <a:ext uri="{FF2B5EF4-FFF2-40B4-BE49-F238E27FC236}">
                  <a16:creationId xmlns:a16="http://schemas.microsoft.com/office/drawing/2014/main" id="{52663D42-AA84-41C1-9178-5401DCB5EAF0}"/>
                </a:ext>
              </a:extLst>
            </p:cNvPr>
            <p:cNvSpPr/>
            <p:nvPr/>
          </p:nvSpPr>
          <p:spPr>
            <a:xfrm>
              <a:off x="8096344" y="1186426"/>
              <a:ext cx="351779" cy="351811"/>
            </a:xfrm>
            <a:custGeom>
              <a:avLst/>
              <a:gdLst/>
              <a:ahLst/>
              <a:cxnLst/>
              <a:rect l="l" t="t" r="r" b="b"/>
              <a:pathLst>
                <a:path w="10958" h="10959" extrusionOk="0">
                  <a:moveTo>
                    <a:pt x="5479" y="1"/>
                  </a:moveTo>
                  <a:cubicBezTo>
                    <a:pt x="2471" y="1"/>
                    <a:pt x="0" y="2439"/>
                    <a:pt x="0" y="5479"/>
                  </a:cubicBezTo>
                  <a:cubicBezTo>
                    <a:pt x="0" y="8488"/>
                    <a:pt x="2471" y="10958"/>
                    <a:pt x="5479" y="10958"/>
                  </a:cubicBezTo>
                  <a:cubicBezTo>
                    <a:pt x="8519" y="10958"/>
                    <a:pt x="10958" y="8488"/>
                    <a:pt x="10958" y="5479"/>
                  </a:cubicBezTo>
                  <a:cubicBezTo>
                    <a:pt x="10958" y="2439"/>
                    <a:pt x="8519" y="1"/>
                    <a:pt x="5479" y="1"/>
                  </a:cubicBezTo>
                  <a:close/>
                </a:path>
              </a:pathLst>
            </a:custGeom>
            <a:solidFill>
              <a:srgbClr val="E9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40;p41">
              <a:extLst>
                <a:ext uri="{FF2B5EF4-FFF2-40B4-BE49-F238E27FC236}">
                  <a16:creationId xmlns:a16="http://schemas.microsoft.com/office/drawing/2014/main" id="{3DF1E448-E841-4AC3-AB39-E4E9D3608AB9}"/>
                </a:ext>
              </a:extLst>
            </p:cNvPr>
            <p:cNvSpPr/>
            <p:nvPr/>
          </p:nvSpPr>
          <p:spPr>
            <a:xfrm>
              <a:off x="8106520" y="1186426"/>
              <a:ext cx="331458" cy="331458"/>
            </a:xfrm>
            <a:custGeom>
              <a:avLst/>
              <a:gdLst/>
              <a:ahLst/>
              <a:cxnLst/>
              <a:rect l="l" t="t" r="r" b="b"/>
              <a:pathLst>
                <a:path w="10325" h="10325" extrusionOk="0">
                  <a:moveTo>
                    <a:pt x="5162" y="1"/>
                  </a:moveTo>
                  <a:cubicBezTo>
                    <a:pt x="2312" y="1"/>
                    <a:pt x="0" y="2312"/>
                    <a:pt x="0" y="5163"/>
                  </a:cubicBezTo>
                  <a:cubicBezTo>
                    <a:pt x="0" y="8013"/>
                    <a:pt x="2312" y="10325"/>
                    <a:pt x="5162" y="10325"/>
                  </a:cubicBezTo>
                  <a:cubicBezTo>
                    <a:pt x="8012" y="10325"/>
                    <a:pt x="10324" y="8013"/>
                    <a:pt x="10324" y="5163"/>
                  </a:cubicBezTo>
                  <a:cubicBezTo>
                    <a:pt x="10324" y="2312"/>
                    <a:pt x="8012" y="1"/>
                    <a:pt x="5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41;p41">
              <a:extLst>
                <a:ext uri="{FF2B5EF4-FFF2-40B4-BE49-F238E27FC236}">
                  <a16:creationId xmlns:a16="http://schemas.microsoft.com/office/drawing/2014/main" id="{48110AD6-FCF1-470E-A6C8-7FE3B3B09028}"/>
                </a:ext>
              </a:extLst>
            </p:cNvPr>
            <p:cNvSpPr/>
            <p:nvPr/>
          </p:nvSpPr>
          <p:spPr>
            <a:xfrm>
              <a:off x="8272233" y="1278656"/>
              <a:ext cx="108795" cy="109373"/>
            </a:xfrm>
            <a:custGeom>
              <a:avLst/>
              <a:gdLst/>
              <a:ahLst/>
              <a:cxnLst/>
              <a:rect l="l" t="t" r="r" b="b"/>
              <a:pathLst>
                <a:path w="3389" h="3407" extrusionOk="0">
                  <a:moveTo>
                    <a:pt x="3269" y="1"/>
                  </a:moveTo>
                  <a:cubicBezTo>
                    <a:pt x="3101" y="1"/>
                    <a:pt x="2353" y="669"/>
                    <a:pt x="1520" y="1561"/>
                  </a:cubicBezTo>
                  <a:cubicBezTo>
                    <a:pt x="634" y="2480"/>
                    <a:pt x="0" y="3303"/>
                    <a:pt x="95" y="3398"/>
                  </a:cubicBezTo>
                  <a:cubicBezTo>
                    <a:pt x="101" y="3404"/>
                    <a:pt x="110" y="3407"/>
                    <a:pt x="120" y="3407"/>
                  </a:cubicBezTo>
                  <a:cubicBezTo>
                    <a:pt x="288" y="3407"/>
                    <a:pt x="1036" y="2740"/>
                    <a:pt x="1869" y="1878"/>
                  </a:cubicBezTo>
                  <a:cubicBezTo>
                    <a:pt x="2755" y="928"/>
                    <a:pt x="3389" y="104"/>
                    <a:pt x="3294" y="9"/>
                  </a:cubicBezTo>
                  <a:cubicBezTo>
                    <a:pt x="3288" y="4"/>
                    <a:pt x="3280" y="1"/>
                    <a:pt x="326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42;p41">
              <a:extLst>
                <a:ext uri="{FF2B5EF4-FFF2-40B4-BE49-F238E27FC236}">
                  <a16:creationId xmlns:a16="http://schemas.microsoft.com/office/drawing/2014/main" id="{4BC5DA75-DBE5-4C6C-B685-D5210C297EE5}"/>
                </a:ext>
              </a:extLst>
            </p:cNvPr>
            <p:cNvSpPr/>
            <p:nvPr/>
          </p:nvSpPr>
          <p:spPr>
            <a:xfrm>
              <a:off x="8164465" y="1284756"/>
              <a:ext cx="113900" cy="103306"/>
            </a:xfrm>
            <a:custGeom>
              <a:avLst/>
              <a:gdLst/>
              <a:ahLst/>
              <a:cxnLst/>
              <a:rect l="l" t="t" r="r" b="b"/>
              <a:pathLst>
                <a:path w="3548" h="3218" extrusionOk="0">
                  <a:moveTo>
                    <a:pt x="92" y="0"/>
                  </a:moveTo>
                  <a:cubicBezTo>
                    <a:pt x="80" y="0"/>
                    <a:pt x="70" y="3"/>
                    <a:pt x="64" y="9"/>
                  </a:cubicBezTo>
                  <a:cubicBezTo>
                    <a:pt x="0" y="104"/>
                    <a:pt x="665" y="896"/>
                    <a:pt x="1615" y="1783"/>
                  </a:cubicBezTo>
                  <a:cubicBezTo>
                    <a:pt x="2473" y="2611"/>
                    <a:pt x="3247" y="3217"/>
                    <a:pt x="3424" y="3217"/>
                  </a:cubicBezTo>
                  <a:cubicBezTo>
                    <a:pt x="3436" y="3217"/>
                    <a:pt x="3446" y="3214"/>
                    <a:pt x="3452" y="3208"/>
                  </a:cubicBezTo>
                  <a:cubicBezTo>
                    <a:pt x="3547" y="3113"/>
                    <a:pt x="2851" y="2321"/>
                    <a:pt x="1932" y="1435"/>
                  </a:cubicBezTo>
                  <a:cubicBezTo>
                    <a:pt x="1045" y="607"/>
                    <a:pt x="269" y="0"/>
                    <a:pt x="92"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43;p41">
              <a:extLst>
                <a:ext uri="{FF2B5EF4-FFF2-40B4-BE49-F238E27FC236}">
                  <a16:creationId xmlns:a16="http://schemas.microsoft.com/office/drawing/2014/main" id="{18B3465D-EF10-4111-83B7-0F20CE351CD0}"/>
                </a:ext>
              </a:extLst>
            </p:cNvPr>
            <p:cNvSpPr/>
            <p:nvPr/>
          </p:nvSpPr>
          <p:spPr>
            <a:xfrm>
              <a:off x="8267129" y="1501576"/>
              <a:ext cx="11236" cy="55955"/>
            </a:xfrm>
            <a:custGeom>
              <a:avLst/>
              <a:gdLst/>
              <a:ahLst/>
              <a:cxnLst/>
              <a:rect l="l" t="t" r="r" b="b"/>
              <a:pathLst>
                <a:path w="350" h="1743" extrusionOk="0">
                  <a:moveTo>
                    <a:pt x="159" y="1"/>
                  </a:moveTo>
                  <a:cubicBezTo>
                    <a:pt x="64" y="1"/>
                    <a:pt x="1" y="413"/>
                    <a:pt x="1" y="888"/>
                  </a:cubicBezTo>
                  <a:cubicBezTo>
                    <a:pt x="1" y="1363"/>
                    <a:pt x="64" y="1743"/>
                    <a:pt x="159" y="1743"/>
                  </a:cubicBezTo>
                  <a:cubicBezTo>
                    <a:pt x="254" y="1743"/>
                    <a:pt x="349" y="1363"/>
                    <a:pt x="349" y="888"/>
                  </a:cubicBezTo>
                  <a:cubicBezTo>
                    <a:pt x="349" y="413"/>
                    <a:pt x="254" y="1"/>
                    <a:pt x="15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44;p41">
              <a:extLst>
                <a:ext uri="{FF2B5EF4-FFF2-40B4-BE49-F238E27FC236}">
                  <a16:creationId xmlns:a16="http://schemas.microsoft.com/office/drawing/2014/main" id="{A13F32C7-62DF-42A1-B72F-8BCDE72BAC3B}"/>
                </a:ext>
              </a:extLst>
            </p:cNvPr>
            <p:cNvSpPr/>
            <p:nvPr/>
          </p:nvSpPr>
          <p:spPr>
            <a:xfrm>
              <a:off x="8267129" y="1166105"/>
              <a:ext cx="11236" cy="55955"/>
            </a:xfrm>
            <a:custGeom>
              <a:avLst/>
              <a:gdLst/>
              <a:ahLst/>
              <a:cxnLst/>
              <a:rect l="l" t="t" r="r" b="b"/>
              <a:pathLst>
                <a:path w="350" h="1743" extrusionOk="0">
                  <a:moveTo>
                    <a:pt x="159" y="0"/>
                  </a:moveTo>
                  <a:cubicBezTo>
                    <a:pt x="64" y="0"/>
                    <a:pt x="1" y="380"/>
                    <a:pt x="1" y="887"/>
                  </a:cubicBezTo>
                  <a:cubicBezTo>
                    <a:pt x="1" y="1362"/>
                    <a:pt x="64" y="1742"/>
                    <a:pt x="159" y="1742"/>
                  </a:cubicBezTo>
                  <a:cubicBezTo>
                    <a:pt x="254" y="1742"/>
                    <a:pt x="349" y="1362"/>
                    <a:pt x="349" y="887"/>
                  </a:cubicBezTo>
                  <a:cubicBezTo>
                    <a:pt x="349" y="380"/>
                    <a:pt x="254" y="0"/>
                    <a:pt x="159"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45;p41">
              <a:extLst>
                <a:ext uri="{FF2B5EF4-FFF2-40B4-BE49-F238E27FC236}">
                  <a16:creationId xmlns:a16="http://schemas.microsoft.com/office/drawing/2014/main" id="{F127CD6F-5E92-4B68-953E-2A92BDE3790C}"/>
                </a:ext>
              </a:extLst>
            </p:cNvPr>
            <p:cNvSpPr/>
            <p:nvPr/>
          </p:nvSpPr>
          <p:spPr>
            <a:xfrm>
              <a:off x="8412521" y="1356216"/>
              <a:ext cx="55955" cy="11204"/>
            </a:xfrm>
            <a:custGeom>
              <a:avLst/>
              <a:gdLst/>
              <a:ahLst/>
              <a:cxnLst/>
              <a:rect l="l" t="t" r="r" b="b"/>
              <a:pathLst>
                <a:path w="1743" h="349" extrusionOk="0">
                  <a:moveTo>
                    <a:pt x="856" y="0"/>
                  </a:moveTo>
                  <a:cubicBezTo>
                    <a:pt x="381" y="0"/>
                    <a:pt x="1" y="95"/>
                    <a:pt x="1" y="190"/>
                  </a:cubicBezTo>
                  <a:cubicBezTo>
                    <a:pt x="1" y="285"/>
                    <a:pt x="381" y="349"/>
                    <a:pt x="856" y="349"/>
                  </a:cubicBezTo>
                  <a:cubicBezTo>
                    <a:pt x="1362" y="349"/>
                    <a:pt x="1742" y="285"/>
                    <a:pt x="1742" y="190"/>
                  </a:cubicBezTo>
                  <a:cubicBezTo>
                    <a:pt x="1742" y="95"/>
                    <a:pt x="1362" y="0"/>
                    <a:pt x="85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46;p41">
              <a:extLst>
                <a:ext uri="{FF2B5EF4-FFF2-40B4-BE49-F238E27FC236}">
                  <a16:creationId xmlns:a16="http://schemas.microsoft.com/office/drawing/2014/main" id="{24DF88AE-774B-4F7D-90A0-0FA6246FA3F2}"/>
                </a:ext>
              </a:extLst>
            </p:cNvPr>
            <p:cNvSpPr/>
            <p:nvPr/>
          </p:nvSpPr>
          <p:spPr>
            <a:xfrm>
              <a:off x="8077018" y="1356216"/>
              <a:ext cx="55955" cy="11204"/>
            </a:xfrm>
            <a:custGeom>
              <a:avLst/>
              <a:gdLst/>
              <a:ahLst/>
              <a:cxnLst/>
              <a:rect l="l" t="t" r="r" b="b"/>
              <a:pathLst>
                <a:path w="1743" h="349" extrusionOk="0">
                  <a:moveTo>
                    <a:pt x="856" y="0"/>
                  </a:moveTo>
                  <a:cubicBezTo>
                    <a:pt x="381" y="0"/>
                    <a:pt x="1" y="95"/>
                    <a:pt x="1" y="190"/>
                  </a:cubicBezTo>
                  <a:cubicBezTo>
                    <a:pt x="1" y="285"/>
                    <a:pt x="381" y="349"/>
                    <a:pt x="856" y="349"/>
                  </a:cubicBezTo>
                  <a:cubicBezTo>
                    <a:pt x="1363" y="349"/>
                    <a:pt x="1743" y="285"/>
                    <a:pt x="1743" y="190"/>
                  </a:cubicBezTo>
                  <a:cubicBezTo>
                    <a:pt x="1743" y="95"/>
                    <a:pt x="1331" y="0"/>
                    <a:pt x="85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47;p41">
              <a:extLst>
                <a:ext uri="{FF2B5EF4-FFF2-40B4-BE49-F238E27FC236}">
                  <a16:creationId xmlns:a16="http://schemas.microsoft.com/office/drawing/2014/main" id="{215C8B5A-DD01-4CCA-AD47-AB95BBFBE159}"/>
                </a:ext>
              </a:extLst>
            </p:cNvPr>
            <p:cNvSpPr/>
            <p:nvPr/>
          </p:nvSpPr>
          <p:spPr>
            <a:xfrm>
              <a:off x="8382024" y="1473711"/>
              <a:ext cx="34606" cy="31075"/>
            </a:xfrm>
            <a:custGeom>
              <a:avLst/>
              <a:gdLst/>
              <a:ahLst/>
              <a:cxnLst/>
              <a:rect l="l" t="t" r="r" b="b"/>
              <a:pathLst>
                <a:path w="1078" h="968" extrusionOk="0">
                  <a:moveTo>
                    <a:pt x="104" y="0"/>
                  </a:moveTo>
                  <a:cubicBezTo>
                    <a:pt x="87" y="0"/>
                    <a:pt x="73" y="5"/>
                    <a:pt x="64" y="14"/>
                  </a:cubicBezTo>
                  <a:cubicBezTo>
                    <a:pt x="0" y="46"/>
                    <a:pt x="190" y="299"/>
                    <a:pt x="444" y="584"/>
                  </a:cubicBezTo>
                  <a:cubicBezTo>
                    <a:pt x="705" y="816"/>
                    <a:pt x="939" y="968"/>
                    <a:pt x="1001" y="968"/>
                  </a:cubicBezTo>
                  <a:cubicBezTo>
                    <a:pt x="1007" y="968"/>
                    <a:pt x="1011" y="967"/>
                    <a:pt x="1014" y="964"/>
                  </a:cubicBezTo>
                  <a:cubicBezTo>
                    <a:pt x="1077" y="901"/>
                    <a:pt x="887" y="647"/>
                    <a:pt x="634" y="394"/>
                  </a:cubicBezTo>
                  <a:cubicBezTo>
                    <a:pt x="418" y="151"/>
                    <a:pt x="202" y="0"/>
                    <a:pt x="104" y="0"/>
                  </a:cubicBezTo>
                  <a:close/>
                </a:path>
              </a:pathLst>
            </a:custGeom>
            <a:solidFill>
              <a:srgbClr val="162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48;p41">
              <a:extLst>
                <a:ext uri="{FF2B5EF4-FFF2-40B4-BE49-F238E27FC236}">
                  <a16:creationId xmlns:a16="http://schemas.microsoft.com/office/drawing/2014/main" id="{3CFF5951-ABD2-48A7-B64E-1CE35A0D84ED}"/>
                </a:ext>
              </a:extLst>
            </p:cNvPr>
            <p:cNvSpPr/>
            <p:nvPr/>
          </p:nvSpPr>
          <p:spPr>
            <a:xfrm>
              <a:off x="8128863" y="1219587"/>
              <a:ext cx="33579" cy="31332"/>
            </a:xfrm>
            <a:custGeom>
              <a:avLst/>
              <a:gdLst/>
              <a:ahLst/>
              <a:cxnLst/>
              <a:rect l="l" t="t" r="r" b="b"/>
              <a:pathLst>
                <a:path w="1046" h="976" extrusionOk="0">
                  <a:moveTo>
                    <a:pt x="67" y="0"/>
                  </a:moveTo>
                  <a:cubicBezTo>
                    <a:pt x="52" y="0"/>
                    <a:pt x="41" y="4"/>
                    <a:pt x="33" y="13"/>
                  </a:cubicBezTo>
                  <a:cubicBezTo>
                    <a:pt x="1" y="76"/>
                    <a:pt x="159" y="329"/>
                    <a:pt x="444" y="583"/>
                  </a:cubicBezTo>
                  <a:cubicBezTo>
                    <a:pt x="664" y="803"/>
                    <a:pt x="884" y="975"/>
                    <a:pt x="980" y="975"/>
                  </a:cubicBezTo>
                  <a:cubicBezTo>
                    <a:pt x="994" y="975"/>
                    <a:pt x="1006" y="971"/>
                    <a:pt x="1014" y="963"/>
                  </a:cubicBezTo>
                  <a:cubicBezTo>
                    <a:pt x="1046" y="899"/>
                    <a:pt x="888" y="646"/>
                    <a:pt x="603" y="393"/>
                  </a:cubicBezTo>
                  <a:cubicBezTo>
                    <a:pt x="383" y="173"/>
                    <a:pt x="163" y="0"/>
                    <a:pt x="67"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9;p41">
              <a:extLst>
                <a:ext uri="{FF2B5EF4-FFF2-40B4-BE49-F238E27FC236}">
                  <a16:creationId xmlns:a16="http://schemas.microsoft.com/office/drawing/2014/main" id="{320D7286-0FF6-4EEA-8E4B-1F9FD86F17A0}"/>
                </a:ext>
              </a:extLst>
            </p:cNvPr>
            <p:cNvSpPr/>
            <p:nvPr/>
          </p:nvSpPr>
          <p:spPr>
            <a:xfrm>
              <a:off x="8382024" y="1219587"/>
              <a:ext cx="34606" cy="31332"/>
            </a:xfrm>
            <a:custGeom>
              <a:avLst/>
              <a:gdLst/>
              <a:ahLst/>
              <a:cxnLst/>
              <a:rect l="l" t="t" r="r" b="b"/>
              <a:pathLst>
                <a:path w="1078" h="976" extrusionOk="0">
                  <a:moveTo>
                    <a:pt x="989" y="0"/>
                  </a:moveTo>
                  <a:cubicBezTo>
                    <a:pt x="908" y="0"/>
                    <a:pt x="664" y="173"/>
                    <a:pt x="444" y="393"/>
                  </a:cubicBezTo>
                  <a:cubicBezTo>
                    <a:pt x="190" y="646"/>
                    <a:pt x="0" y="899"/>
                    <a:pt x="64" y="963"/>
                  </a:cubicBezTo>
                  <a:cubicBezTo>
                    <a:pt x="72" y="971"/>
                    <a:pt x="84" y="975"/>
                    <a:pt x="98" y="975"/>
                  </a:cubicBezTo>
                  <a:cubicBezTo>
                    <a:pt x="194" y="975"/>
                    <a:pt x="414" y="803"/>
                    <a:pt x="634" y="583"/>
                  </a:cubicBezTo>
                  <a:cubicBezTo>
                    <a:pt x="887" y="329"/>
                    <a:pt x="1077" y="76"/>
                    <a:pt x="1014" y="13"/>
                  </a:cubicBezTo>
                  <a:cubicBezTo>
                    <a:pt x="1010" y="4"/>
                    <a:pt x="1001" y="0"/>
                    <a:pt x="989"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0;p41">
              <a:extLst>
                <a:ext uri="{FF2B5EF4-FFF2-40B4-BE49-F238E27FC236}">
                  <a16:creationId xmlns:a16="http://schemas.microsoft.com/office/drawing/2014/main" id="{F5081081-60A1-4846-BA49-4D5FB6C0A85B}"/>
                </a:ext>
              </a:extLst>
            </p:cNvPr>
            <p:cNvSpPr/>
            <p:nvPr/>
          </p:nvSpPr>
          <p:spPr>
            <a:xfrm>
              <a:off x="8128863" y="1473711"/>
              <a:ext cx="33579" cy="31075"/>
            </a:xfrm>
            <a:custGeom>
              <a:avLst/>
              <a:gdLst/>
              <a:ahLst/>
              <a:cxnLst/>
              <a:rect l="l" t="t" r="r" b="b"/>
              <a:pathLst>
                <a:path w="1046" h="968" extrusionOk="0">
                  <a:moveTo>
                    <a:pt x="974" y="0"/>
                  </a:moveTo>
                  <a:cubicBezTo>
                    <a:pt x="876" y="0"/>
                    <a:pt x="660" y="151"/>
                    <a:pt x="444" y="394"/>
                  </a:cubicBezTo>
                  <a:cubicBezTo>
                    <a:pt x="159" y="647"/>
                    <a:pt x="1" y="901"/>
                    <a:pt x="33" y="964"/>
                  </a:cubicBezTo>
                  <a:cubicBezTo>
                    <a:pt x="38" y="967"/>
                    <a:pt x="45" y="968"/>
                    <a:pt x="53" y="968"/>
                  </a:cubicBezTo>
                  <a:cubicBezTo>
                    <a:pt x="139" y="968"/>
                    <a:pt x="374" y="816"/>
                    <a:pt x="634" y="584"/>
                  </a:cubicBezTo>
                  <a:cubicBezTo>
                    <a:pt x="888" y="299"/>
                    <a:pt x="1046" y="46"/>
                    <a:pt x="1014" y="14"/>
                  </a:cubicBezTo>
                  <a:cubicBezTo>
                    <a:pt x="1005" y="5"/>
                    <a:pt x="991" y="0"/>
                    <a:pt x="97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1;p41">
              <a:extLst>
                <a:ext uri="{FF2B5EF4-FFF2-40B4-BE49-F238E27FC236}">
                  <a16:creationId xmlns:a16="http://schemas.microsoft.com/office/drawing/2014/main" id="{274F31A1-DA38-4117-915F-559DC0608299}"/>
                </a:ext>
              </a:extLst>
            </p:cNvPr>
            <p:cNvSpPr/>
            <p:nvPr/>
          </p:nvSpPr>
          <p:spPr>
            <a:xfrm>
              <a:off x="8331205" y="1457884"/>
              <a:ext cx="166740" cy="166740"/>
            </a:xfrm>
            <a:custGeom>
              <a:avLst/>
              <a:gdLst/>
              <a:ahLst/>
              <a:cxnLst/>
              <a:rect l="l" t="t" r="r" b="b"/>
              <a:pathLst>
                <a:path w="5194" h="5194" extrusionOk="0">
                  <a:moveTo>
                    <a:pt x="2597" y="0"/>
                  </a:moveTo>
                  <a:cubicBezTo>
                    <a:pt x="1140" y="0"/>
                    <a:pt x="0" y="1172"/>
                    <a:pt x="0" y="2597"/>
                  </a:cubicBezTo>
                  <a:cubicBezTo>
                    <a:pt x="0" y="4054"/>
                    <a:pt x="1140" y="5194"/>
                    <a:pt x="2597" y="5194"/>
                  </a:cubicBezTo>
                  <a:cubicBezTo>
                    <a:pt x="4022" y="5194"/>
                    <a:pt x="5194" y="4054"/>
                    <a:pt x="5194" y="2597"/>
                  </a:cubicBezTo>
                  <a:cubicBezTo>
                    <a:pt x="5194" y="1172"/>
                    <a:pt x="4022" y="0"/>
                    <a:pt x="259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52;p41">
              <a:extLst>
                <a:ext uri="{FF2B5EF4-FFF2-40B4-BE49-F238E27FC236}">
                  <a16:creationId xmlns:a16="http://schemas.microsoft.com/office/drawing/2014/main" id="{E74699F0-E2F6-4AC1-8469-C816E229B136}"/>
                </a:ext>
              </a:extLst>
            </p:cNvPr>
            <p:cNvSpPr/>
            <p:nvPr/>
          </p:nvSpPr>
          <p:spPr>
            <a:xfrm>
              <a:off x="8344400" y="1471078"/>
              <a:ext cx="140352" cy="140352"/>
            </a:xfrm>
            <a:custGeom>
              <a:avLst/>
              <a:gdLst/>
              <a:ahLst/>
              <a:cxnLst/>
              <a:rect l="l" t="t" r="r" b="b"/>
              <a:pathLst>
                <a:path w="4372" h="4372" extrusionOk="0">
                  <a:moveTo>
                    <a:pt x="2186" y="1"/>
                  </a:moveTo>
                  <a:cubicBezTo>
                    <a:pt x="951" y="1"/>
                    <a:pt x="1" y="983"/>
                    <a:pt x="1" y="2186"/>
                  </a:cubicBezTo>
                  <a:cubicBezTo>
                    <a:pt x="1" y="3389"/>
                    <a:pt x="951" y="4371"/>
                    <a:pt x="2186" y="4371"/>
                  </a:cubicBezTo>
                  <a:cubicBezTo>
                    <a:pt x="3389" y="4371"/>
                    <a:pt x="4371" y="3389"/>
                    <a:pt x="4371" y="2186"/>
                  </a:cubicBezTo>
                  <a:cubicBezTo>
                    <a:pt x="4371" y="983"/>
                    <a:pt x="3389" y="1"/>
                    <a:pt x="218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53;p41">
              <a:extLst>
                <a:ext uri="{FF2B5EF4-FFF2-40B4-BE49-F238E27FC236}">
                  <a16:creationId xmlns:a16="http://schemas.microsoft.com/office/drawing/2014/main" id="{121498E1-A594-4B04-98FF-596370E4557F}"/>
                </a:ext>
              </a:extLst>
            </p:cNvPr>
            <p:cNvSpPr/>
            <p:nvPr/>
          </p:nvSpPr>
          <p:spPr>
            <a:xfrm>
              <a:off x="8353549" y="1481255"/>
              <a:ext cx="121026" cy="121026"/>
            </a:xfrm>
            <a:custGeom>
              <a:avLst/>
              <a:gdLst/>
              <a:ahLst/>
              <a:cxnLst/>
              <a:rect l="l" t="t" r="r" b="b"/>
              <a:pathLst>
                <a:path w="3770" h="3770" extrusionOk="0">
                  <a:moveTo>
                    <a:pt x="1901" y="1"/>
                  </a:moveTo>
                  <a:cubicBezTo>
                    <a:pt x="856" y="1"/>
                    <a:pt x="1" y="856"/>
                    <a:pt x="1" y="1869"/>
                  </a:cubicBezTo>
                  <a:cubicBezTo>
                    <a:pt x="1" y="2914"/>
                    <a:pt x="856" y="3769"/>
                    <a:pt x="1901" y="3769"/>
                  </a:cubicBezTo>
                  <a:cubicBezTo>
                    <a:pt x="2914" y="3769"/>
                    <a:pt x="3769" y="2914"/>
                    <a:pt x="3769" y="1869"/>
                  </a:cubicBezTo>
                  <a:cubicBezTo>
                    <a:pt x="3769" y="856"/>
                    <a:pt x="2914" y="1"/>
                    <a:pt x="190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54;p41">
              <a:extLst>
                <a:ext uri="{FF2B5EF4-FFF2-40B4-BE49-F238E27FC236}">
                  <a16:creationId xmlns:a16="http://schemas.microsoft.com/office/drawing/2014/main" id="{7EEDE782-E4E3-469C-82D2-2437DF876142}"/>
                </a:ext>
              </a:extLst>
            </p:cNvPr>
            <p:cNvSpPr/>
            <p:nvPr/>
          </p:nvSpPr>
          <p:spPr>
            <a:xfrm>
              <a:off x="8390146" y="1493454"/>
              <a:ext cx="47833" cy="95601"/>
            </a:xfrm>
            <a:custGeom>
              <a:avLst/>
              <a:gdLst/>
              <a:ahLst/>
              <a:cxnLst/>
              <a:rect l="l" t="t" r="r" b="b"/>
              <a:pathLst>
                <a:path w="1490" h="2978" extrusionOk="0">
                  <a:moveTo>
                    <a:pt x="698" y="666"/>
                  </a:moveTo>
                  <a:lnTo>
                    <a:pt x="698" y="1204"/>
                  </a:lnTo>
                  <a:cubicBezTo>
                    <a:pt x="634" y="1172"/>
                    <a:pt x="571" y="1141"/>
                    <a:pt x="508" y="1077"/>
                  </a:cubicBezTo>
                  <a:cubicBezTo>
                    <a:pt x="476" y="1046"/>
                    <a:pt x="444" y="982"/>
                    <a:pt x="444" y="919"/>
                  </a:cubicBezTo>
                  <a:cubicBezTo>
                    <a:pt x="444" y="856"/>
                    <a:pt x="476" y="792"/>
                    <a:pt x="508" y="761"/>
                  </a:cubicBezTo>
                  <a:cubicBezTo>
                    <a:pt x="539" y="697"/>
                    <a:pt x="603" y="666"/>
                    <a:pt x="698" y="666"/>
                  </a:cubicBezTo>
                  <a:close/>
                  <a:moveTo>
                    <a:pt x="761" y="1742"/>
                  </a:moveTo>
                  <a:cubicBezTo>
                    <a:pt x="856" y="1774"/>
                    <a:pt x="919" y="1806"/>
                    <a:pt x="983" y="1869"/>
                  </a:cubicBezTo>
                  <a:cubicBezTo>
                    <a:pt x="1014" y="1901"/>
                    <a:pt x="1046" y="1964"/>
                    <a:pt x="1046" y="2027"/>
                  </a:cubicBezTo>
                  <a:cubicBezTo>
                    <a:pt x="1046" y="2091"/>
                    <a:pt x="1046" y="2186"/>
                    <a:pt x="983" y="2217"/>
                  </a:cubicBezTo>
                  <a:cubicBezTo>
                    <a:pt x="919" y="2281"/>
                    <a:pt x="856" y="2281"/>
                    <a:pt x="761" y="2312"/>
                  </a:cubicBezTo>
                  <a:lnTo>
                    <a:pt x="761" y="1742"/>
                  </a:lnTo>
                  <a:close/>
                  <a:moveTo>
                    <a:pt x="571" y="1"/>
                  </a:moveTo>
                  <a:lnTo>
                    <a:pt x="571" y="317"/>
                  </a:lnTo>
                  <a:cubicBezTo>
                    <a:pt x="413" y="349"/>
                    <a:pt x="254" y="412"/>
                    <a:pt x="159" y="507"/>
                  </a:cubicBezTo>
                  <a:cubicBezTo>
                    <a:pt x="64" y="634"/>
                    <a:pt x="1" y="761"/>
                    <a:pt x="1" y="951"/>
                  </a:cubicBezTo>
                  <a:cubicBezTo>
                    <a:pt x="1" y="1046"/>
                    <a:pt x="33" y="1141"/>
                    <a:pt x="64" y="1204"/>
                  </a:cubicBezTo>
                  <a:cubicBezTo>
                    <a:pt x="96" y="1299"/>
                    <a:pt x="128" y="1362"/>
                    <a:pt x="191" y="1394"/>
                  </a:cubicBezTo>
                  <a:cubicBezTo>
                    <a:pt x="254" y="1457"/>
                    <a:pt x="318" y="1521"/>
                    <a:pt x="381" y="1552"/>
                  </a:cubicBezTo>
                  <a:cubicBezTo>
                    <a:pt x="444" y="1584"/>
                    <a:pt x="508" y="1616"/>
                    <a:pt x="571" y="1647"/>
                  </a:cubicBezTo>
                  <a:lnTo>
                    <a:pt x="571" y="2312"/>
                  </a:lnTo>
                  <a:cubicBezTo>
                    <a:pt x="476" y="2312"/>
                    <a:pt x="381" y="2281"/>
                    <a:pt x="318" y="2281"/>
                  </a:cubicBezTo>
                  <a:cubicBezTo>
                    <a:pt x="254" y="2249"/>
                    <a:pt x="191" y="2217"/>
                    <a:pt x="159" y="2186"/>
                  </a:cubicBezTo>
                  <a:lnTo>
                    <a:pt x="33" y="2566"/>
                  </a:lnTo>
                  <a:cubicBezTo>
                    <a:pt x="64" y="2597"/>
                    <a:pt x="159" y="2629"/>
                    <a:pt x="254" y="2661"/>
                  </a:cubicBezTo>
                  <a:cubicBezTo>
                    <a:pt x="349" y="2661"/>
                    <a:pt x="444" y="2692"/>
                    <a:pt x="571" y="2692"/>
                  </a:cubicBezTo>
                  <a:lnTo>
                    <a:pt x="571" y="2977"/>
                  </a:lnTo>
                  <a:lnTo>
                    <a:pt x="919" y="2977"/>
                  </a:lnTo>
                  <a:lnTo>
                    <a:pt x="919" y="2661"/>
                  </a:lnTo>
                  <a:cubicBezTo>
                    <a:pt x="1078" y="2629"/>
                    <a:pt x="1236" y="2566"/>
                    <a:pt x="1331" y="2439"/>
                  </a:cubicBezTo>
                  <a:cubicBezTo>
                    <a:pt x="1426" y="2344"/>
                    <a:pt x="1489" y="2186"/>
                    <a:pt x="1489" y="1964"/>
                  </a:cubicBezTo>
                  <a:cubicBezTo>
                    <a:pt x="1489" y="1869"/>
                    <a:pt x="1458" y="1774"/>
                    <a:pt x="1426" y="1711"/>
                  </a:cubicBezTo>
                  <a:cubicBezTo>
                    <a:pt x="1394" y="1647"/>
                    <a:pt x="1363" y="1584"/>
                    <a:pt x="1299" y="1521"/>
                  </a:cubicBezTo>
                  <a:cubicBezTo>
                    <a:pt x="1236" y="1489"/>
                    <a:pt x="1173" y="1426"/>
                    <a:pt x="1109" y="1394"/>
                  </a:cubicBezTo>
                  <a:cubicBezTo>
                    <a:pt x="1046" y="1362"/>
                    <a:pt x="983" y="1331"/>
                    <a:pt x="919" y="1299"/>
                  </a:cubicBezTo>
                  <a:lnTo>
                    <a:pt x="919" y="666"/>
                  </a:lnTo>
                  <a:cubicBezTo>
                    <a:pt x="983" y="666"/>
                    <a:pt x="1046" y="697"/>
                    <a:pt x="1109" y="697"/>
                  </a:cubicBezTo>
                  <a:cubicBezTo>
                    <a:pt x="1173" y="729"/>
                    <a:pt x="1204" y="761"/>
                    <a:pt x="1236" y="761"/>
                  </a:cubicBezTo>
                  <a:lnTo>
                    <a:pt x="1363" y="412"/>
                  </a:lnTo>
                  <a:cubicBezTo>
                    <a:pt x="1299" y="381"/>
                    <a:pt x="1236" y="349"/>
                    <a:pt x="1173" y="349"/>
                  </a:cubicBezTo>
                  <a:cubicBezTo>
                    <a:pt x="1078" y="317"/>
                    <a:pt x="1014" y="317"/>
                    <a:pt x="919" y="286"/>
                  </a:cubicBezTo>
                  <a:lnTo>
                    <a:pt x="919"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55;p41">
              <a:extLst>
                <a:ext uri="{FF2B5EF4-FFF2-40B4-BE49-F238E27FC236}">
                  <a16:creationId xmlns:a16="http://schemas.microsoft.com/office/drawing/2014/main" id="{F603BDA3-CA1B-4003-8495-5DE462E4D8F1}"/>
                </a:ext>
              </a:extLst>
            </p:cNvPr>
            <p:cNvSpPr/>
            <p:nvPr/>
          </p:nvSpPr>
          <p:spPr>
            <a:xfrm>
              <a:off x="7995702" y="1474128"/>
              <a:ext cx="16276" cy="16308"/>
            </a:xfrm>
            <a:custGeom>
              <a:avLst/>
              <a:gdLst/>
              <a:ahLst/>
              <a:cxnLst/>
              <a:rect l="l" t="t" r="r" b="b"/>
              <a:pathLst>
                <a:path w="507" h="508" extrusionOk="0">
                  <a:moveTo>
                    <a:pt x="95" y="1"/>
                  </a:moveTo>
                  <a:cubicBezTo>
                    <a:pt x="32" y="1"/>
                    <a:pt x="0" y="33"/>
                    <a:pt x="0" y="96"/>
                  </a:cubicBezTo>
                  <a:lnTo>
                    <a:pt x="0" y="381"/>
                  </a:lnTo>
                  <a:cubicBezTo>
                    <a:pt x="0" y="444"/>
                    <a:pt x="0" y="508"/>
                    <a:pt x="64" y="508"/>
                  </a:cubicBezTo>
                  <a:lnTo>
                    <a:pt x="444" y="508"/>
                  </a:lnTo>
                  <a:cubicBezTo>
                    <a:pt x="475" y="508"/>
                    <a:pt x="507" y="476"/>
                    <a:pt x="507" y="413"/>
                  </a:cubicBezTo>
                  <a:lnTo>
                    <a:pt x="507" y="128"/>
                  </a:lnTo>
                  <a:cubicBezTo>
                    <a:pt x="507" y="64"/>
                    <a:pt x="507" y="33"/>
                    <a:pt x="444" y="33"/>
                  </a:cubicBezTo>
                  <a:lnTo>
                    <a:pt x="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56;p41">
              <a:extLst>
                <a:ext uri="{FF2B5EF4-FFF2-40B4-BE49-F238E27FC236}">
                  <a16:creationId xmlns:a16="http://schemas.microsoft.com/office/drawing/2014/main" id="{7931ED95-DCAB-4470-8ECD-328AEB2C4A0F}"/>
                </a:ext>
              </a:extLst>
            </p:cNvPr>
            <p:cNvSpPr/>
            <p:nvPr/>
          </p:nvSpPr>
          <p:spPr>
            <a:xfrm>
              <a:off x="7989603" y="1577851"/>
              <a:ext cx="17303" cy="16276"/>
            </a:xfrm>
            <a:custGeom>
              <a:avLst/>
              <a:gdLst/>
              <a:ahLst/>
              <a:cxnLst/>
              <a:rect l="l" t="t" r="r" b="b"/>
              <a:pathLst>
                <a:path w="539" h="507" extrusionOk="0">
                  <a:moveTo>
                    <a:pt x="95" y="0"/>
                  </a:moveTo>
                  <a:cubicBezTo>
                    <a:pt x="64" y="0"/>
                    <a:pt x="32" y="32"/>
                    <a:pt x="32" y="95"/>
                  </a:cubicBezTo>
                  <a:lnTo>
                    <a:pt x="32" y="380"/>
                  </a:lnTo>
                  <a:cubicBezTo>
                    <a:pt x="0" y="443"/>
                    <a:pt x="32" y="475"/>
                    <a:pt x="95" y="475"/>
                  </a:cubicBezTo>
                  <a:lnTo>
                    <a:pt x="444" y="507"/>
                  </a:lnTo>
                  <a:cubicBezTo>
                    <a:pt x="507" y="507"/>
                    <a:pt x="539" y="475"/>
                    <a:pt x="539" y="412"/>
                  </a:cubicBezTo>
                  <a:lnTo>
                    <a:pt x="539" y="127"/>
                  </a:lnTo>
                  <a:cubicBezTo>
                    <a:pt x="539" y="63"/>
                    <a:pt x="507" y="32"/>
                    <a:pt x="475" y="32"/>
                  </a:cubicBezTo>
                  <a:lnTo>
                    <a:pt x="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57;p41">
              <a:extLst>
                <a:ext uri="{FF2B5EF4-FFF2-40B4-BE49-F238E27FC236}">
                  <a16:creationId xmlns:a16="http://schemas.microsoft.com/office/drawing/2014/main" id="{280599B6-C040-4ED3-A752-F5FD5D270619}"/>
                </a:ext>
              </a:extLst>
            </p:cNvPr>
            <p:cNvSpPr/>
            <p:nvPr/>
          </p:nvSpPr>
          <p:spPr>
            <a:xfrm>
              <a:off x="7967227" y="1477820"/>
              <a:ext cx="20353" cy="20160"/>
            </a:xfrm>
            <a:custGeom>
              <a:avLst/>
              <a:gdLst/>
              <a:ahLst/>
              <a:cxnLst/>
              <a:rect l="l" t="t" r="r" b="b"/>
              <a:pathLst>
                <a:path w="634" h="628" extrusionOk="0">
                  <a:moveTo>
                    <a:pt x="411" y="0"/>
                  </a:moveTo>
                  <a:cubicBezTo>
                    <a:pt x="400" y="0"/>
                    <a:pt x="389" y="4"/>
                    <a:pt x="381" y="13"/>
                  </a:cubicBezTo>
                  <a:lnTo>
                    <a:pt x="32" y="171"/>
                  </a:lnTo>
                  <a:cubicBezTo>
                    <a:pt x="0" y="203"/>
                    <a:pt x="0" y="266"/>
                    <a:pt x="32" y="298"/>
                  </a:cubicBezTo>
                  <a:lnTo>
                    <a:pt x="159" y="583"/>
                  </a:lnTo>
                  <a:cubicBezTo>
                    <a:pt x="181" y="605"/>
                    <a:pt x="204" y="627"/>
                    <a:pt x="237" y="627"/>
                  </a:cubicBezTo>
                  <a:cubicBezTo>
                    <a:pt x="251" y="627"/>
                    <a:pt x="267" y="624"/>
                    <a:pt x="286" y="614"/>
                  </a:cubicBezTo>
                  <a:lnTo>
                    <a:pt x="602" y="456"/>
                  </a:lnTo>
                  <a:cubicBezTo>
                    <a:pt x="634" y="424"/>
                    <a:pt x="634" y="393"/>
                    <a:pt x="634" y="329"/>
                  </a:cubicBezTo>
                  <a:lnTo>
                    <a:pt x="476" y="76"/>
                  </a:lnTo>
                  <a:cubicBezTo>
                    <a:pt x="476" y="30"/>
                    <a:pt x="442" y="0"/>
                    <a:pt x="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58;p41">
              <a:extLst>
                <a:ext uri="{FF2B5EF4-FFF2-40B4-BE49-F238E27FC236}">
                  <a16:creationId xmlns:a16="http://schemas.microsoft.com/office/drawing/2014/main" id="{04930636-88E9-4A24-8F73-5D5ACA8840C5}"/>
                </a:ext>
              </a:extLst>
            </p:cNvPr>
            <p:cNvSpPr/>
            <p:nvPr/>
          </p:nvSpPr>
          <p:spPr>
            <a:xfrm>
              <a:off x="8014001" y="1570339"/>
              <a:ext cx="21380" cy="20160"/>
            </a:xfrm>
            <a:custGeom>
              <a:avLst/>
              <a:gdLst/>
              <a:ahLst/>
              <a:cxnLst/>
              <a:rect l="l" t="t" r="r" b="b"/>
              <a:pathLst>
                <a:path w="666" h="628" extrusionOk="0">
                  <a:moveTo>
                    <a:pt x="425" y="0"/>
                  </a:moveTo>
                  <a:cubicBezTo>
                    <a:pt x="412" y="0"/>
                    <a:pt x="397" y="4"/>
                    <a:pt x="380" y="12"/>
                  </a:cubicBezTo>
                  <a:lnTo>
                    <a:pt x="64" y="171"/>
                  </a:lnTo>
                  <a:cubicBezTo>
                    <a:pt x="32" y="202"/>
                    <a:pt x="0" y="266"/>
                    <a:pt x="32" y="297"/>
                  </a:cubicBezTo>
                  <a:lnTo>
                    <a:pt x="190" y="582"/>
                  </a:lnTo>
                  <a:cubicBezTo>
                    <a:pt x="190" y="605"/>
                    <a:pt x="222" y="627"/>
                    <a:pt x="252" y="627"/>
                  </a:cubicBezTo>
                  <a:cubicBezTo>
                    <a:pt x="264" y="627"/>
                    <a:pt x="276" y="623"/>
                    <a:pt x="285" y="614"/>
                  </a:cubicBezTo>
                  <a:lnTo>
                    <a:pt x="634" y="456"/>
                  </a:lnTo>
                  <a:cubicBezTo>
                    <a:pt x="665" y="424"/>
                    <a:pt x="665" y="392"/>
                    <a:pt x="634" y="329"/>
                  </a:cubicBezTo>
                  <a:lnTo>
                    <a:pt x="507" y="76"/>
                  </a:lnTo>
                  <a:cubicBezTo>
                    <a:pt x="484" y="29"/>
                    <a:pt x="461" y="0"/>
                    <a:pt x="4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59;p41">
              <a:extLst>
                <a:ext uri="{FF2B5EF4-FFF2-40B4-BE49-F238E27FC236}">
                  <a16:creationId xmlns:a16="http://schemas.microsoft.com/office/drawing/2014/main" id="{28AB94F1-7FA0-4175-83C0-04DCE008D77F}"/>
                </a:ext>
              </a:extLst>
            </p:cNvPr>
            <p:cNvSpPr/>
            <p:nvPr/>
          </p:nvSpPr>
          <p:spPr>
            <a:xfrm>
              <a:off x="7946906" y="1495733"/>
              <a:ext cx="21380" cy="20899"/>
            </a:xfrm>
            <a:custGeom>
              <a:avLst/>
              <a:gdLst/>
              <a:ahLst/>
              <a:cxnLst/>
              <a:rect l="l" t="t" r="r" b="b"/>
              <a:pathLst>
                <a:path w="666" h="651" extrusionOk="0">
                  <a:moveTo>
                    <a:pt x="285" y="1"/>
                  </a:moveTo>
                  <a:cubicBezTo>
                    <a:pt x="261" y="1"/>
                    <a:pt x="238" y="9"/>
                    <a:pt x="222" y="25"/>
                  </a:cubicBezTo>
                  <a:lnTo>
                    <a:pt x="32" y="341"/>
                  </a:lnTo>
                  <a:cubicBezTo>
                    <a:pt x="0" y="373"/>
                    <a:pt x="32" y="436"/>
                    <a:pt x="63" y="468"/>
                  </a:cubicBezTo>
                  <a:lnTo>
                    <a:pt x="317" y="626"/>
                  </a:lnTo>
                  <a:cubicBezTo>
                    <a:pt x="348" y="642"/>
                    <a:pt x="372" y="650"/>
                    <a:pt x="392" y="650"/>
                  </a:cubicBezTo>
                  <a:cubicBezTo>
                    <a:pt x="412" y="650"/>
                    <a:pt x="428" y="642"/>
                    <a:pt x="443" y="626"/>
                  </a:cubicBezTo>
                  <a:lnTo>
                    <a:pt x="633" y="310"/>
                  </a:lnTo>
                  <a:cubicBezTo>
                    <a:pt x="665" y="278"/>
                    <a:pt x="633" y="215"/>
                    <a:pt x="602" y="183"/>
                  </a:cubicBezTo>
                  <a:lnTo>
                    <a:pt x="348" y="25"/>
                  </a:lnTo>
                  <a:cubicBezTo>
                    <a:pt x="333" y="9"/>
                    <a:pt x="309" y="1"/>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60;p41">
              <a:extLst>
                <a:ext uri="{FF2B5EF4-FFF2-40B4-BE49-F238E27FC236}">
                  <a16:creationId xmlns:a16="http://schemas.microsoft.com/office/drawing/2014/main" id="{3423F1DF-791D-4FB5-BEAC-0CA89F33998A}"/>
                </a:ext>
              </a:extLst>
            </p:cNvPr>
            <p:cNvSpPr/>
            <p:nvPr/>
          </p:nvSpPr>
          <p:spPr>
            <a:xfrm>
              <a:off x="8034322" y="1552426"/>
              <a:ext cx="21380" cy="20096"/>
            </a:xfrm>
            <a:custGeom>
              <a:avLst/>
              <a:gdLst/>
              <a:ahLst/>
              <a:cxnLst/>
              <a:rect l="l" t="t" r="r" b="b"/>
              <a:pathLst>
                <a:path w="666" h="626" extrusionOk="0">
                  <a:moveTo>
                    <a:pt x="349" y="0"/>
                  </a:moveTo>
                  <a:cubicBezTo>
                    <a:pt x="286" y="0"/>
                    <a:pt x="254" y="0"/>
                    <a:pt x="222" y="32"/>
                  </a:cubicBezTo>
                  <a:lnTo>
                    <a:pt x="32" y="349"/>
                  </a:lnTo>
                  <a:cubicBezTo>
                    <a:pt x="1" y="380"/>
                    <a:pt x="32" y="412"/>
                    <a:pt x="64" y="444"/>
                  </a:cubicBezTo>
                  <a:lnTo>
                    <a:pt x="317" y="602"/>
                  </a:lnTo>
                  <a:cubicBezTo>
                    <a:pt x="333" y="618"/>
                    <a:pt x="357" y="626"/>
                    <a:pt x="381" y="626"/>
                  </a:cubicBezTo>
                  <a:cubicBezTo>
                    <a:pt x="404" y="626"/>
                    <a:pt x="428" y="618"/>
                    <a:pt x="444" y="602"/>
                  </a:cubicBezTo>
                  <a:lnTo>
                    <a:pt x="634" y="285"/>
                  </a:lnTo>
                  <a:cubicBezTo>
                    <a:pt x="666" y="254"/>
                    <a:pt x="634" y="190"/>
                    <a:pt x="602" y="190"/>
                  </a:cubicBezTo>
                  <a:lnTo>
                    <a:pt x="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61;p41">
              <a:extLst>
                <a:ext uri="{FF2B5EF4-FFF2-40B4-BE49-F238E27FC236}">
                  <a16:creationId xmlns:a16="http://schemas.microsoft.com/office/drawing/2014/main" id="{37DF11AA-2AED-4DD4-8189-DFFD770B6A7B}"/>
                </a:ext>
              </a:extLst>
            </p:cNvPr>
            <p:cNvSpPr/>
            <p:nvPr/>
          </p:nvSpPr>
          <p:spPr>
            <a:xfrm>
              <a:off x="7940807" y="1522956"/>
              <a:ext cx="17303" cy="17303"/>
            </a:xfrm>
            <a:custGeom>
              <a:avLst/>
              <a:gdLst/>
              <a:ahLst/>
              <a:cxnLst/>
              <a:rect l="l" t="t" r="r" b="b"/>
              <a:pathLst>
                <a:path w="539" h="539" extrusionOk="0">
                  <a:moveTo>
                    <a:pt x="127" y="0"/>
                  </a:moveTo>
                  <a:cubicBezTo>
                    <a:pt x="95" y="0"/>
                    <a:pt x="32" y="32"/>
                    <a:pt x="32" y="63"/>
                  </a:cubicBezTo>
                  <a:lnTo>
                    <a:pt x="0" y="443"/>
                  </a:lnTo>
                  <a:cubicBezTo>
                    <a:pt x="0" y="475"/>
                    <a:pt x="63" y="507"/>
                    <a:pt x="95" y="507"/>
                  </a:cubicBezTo>
                  <a:lnTo>
                    <a:pt x="412" y="538"/>
                  </a:lnTo>
                  <a:cubicBezTo>
                    <a:pt x="443" y="538"/>
                    <a:pt x="507" y="507"/>
                    <a:pt x="507" y="475"/>
                  </a:cubicBezTo>
                  <a:lnTo>
                    <a:pt x="538" y="95"/>
                  </a:lnTo>
                  <a:cubicBezTo>
                    <a:pt x="538" y="63"/>
                    <a:pt x="475" y="32"/>
                    <a:pt x="443" y="32"/>
                  </a:cubicBezTo>
                  <a:lnTo>
                    <a:pt x="1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62;p41">
              <a:extLst>
                <a:ext uri="{FF2B5EF4-FFF2-40B4-BE49-F238E27FC236}">
                  <a16:creationId xmlns:a16="http://schemas.microsoft.com/office/drawing/2014/main" id="{8FA2CAA3-B534-4C89-A379-91A3CBC4C7B9}"/>
                </a:ext>
              </a:extLst>
            </p:cNvPr>
            <p:cNvSpPr/>
            <p:nvPr/>
          </p:nvSpPr>
          <p:spPr>
            <a:xfrm>
              <a:off x="8044498" y="1528028"/>
              <a:ext cx="17303" cy="17303"/>
            </a:xfrm>
            <a:custGeom>
              <a:avLst/>
              <a:gdLst/>
              <a:ahLst/>
              <a:cxnLst/>
              <a:rect l="l" t="t" r="r" b="b"/>
              <a:pathLst>
                <a:path w="539" h="539" extrusionOk="0">
                  <a:moveTo>
                    <a:pt x="127" y="0"/>
                  </a:moveTo>
                  <a:cubicBezTo>
                    <a:pt x="95" y="0"/>
                    <a:pt x="32" y="32"/>
                    <a:pt x="32" y="64"/>
                  </a:cubicBezTo>
                  <a:lnTo>
                    <a:pt x="0" y="444"/>
                  </a:lnTo>
                  <a:cubicBezTo>
                    <a:pt x="0" y="475"/>
                    <a:pt x="64" y="507"/>
                    <a:pt x="95" y="539"/>
                  </a:cubicBezTo>
                  <a:lnTo>
                    <a:pt x="412" y="539"/>
                  </a:lnTo>
                  <a:cubicBezTo>
                    <a:pt x="444" y="539"/>
                    <a:pt x="507" y="507"/>
                    <a:pt x="507" y="475"/>
                  </a:cubicBezTo>
                  <a:lnTo>
                    <a:pt x="539" y="95"/>
                  </a:lnTo>
                  <a:cubicBezTo>
                    <a:pt x="539" y="64"/>
                    <a:pt x="475" y="32"/>
                    <a:pt x="444" y="32"/>
                  </a:cubicBezTo>
                  <a:lnTo>
                    <a:pt x="1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63;p41">
              <a:extLst>
                <a:ext uri="{FF2B5EF4-FFF2-40B4-BE49-F238E27FC236}">
                  <a16:creationId xmlns:a16="http://schemas.microsoft.com/office/drawing/2014/main" id="{F1DAB570-0B9D-4F7F-9CA2-2463BD2B9A14}"/>
                </a:ext>
              </a:extLst>
            </p:cNvPr>
            <p:cNvSpPr/>
            <p:nvPr/>
          </p:nvSpPr>
          <p:spPr>
            <a:xfrm>
              <a:off x="7944852" y="1547579"/>
              <a:ext cx="20385" cy="20128"/>
            </a:xfrm>
            <a:custGeom>
              <a:avLst/>
              <a:gdLst/>
              <a:ahLst/>
              <a:cxnLst/>
              <a:rect l="l" t="t" r="r" b="b"/>
              <a:pathLst>
                <a:path w="635" h="627" extrusionOk="0">
                  <a:moveTo>
                    <a:pt x="409" y="1"/>
                  </a:moveTo>
                  <a:cubicBezTo>
                    <a:pt x="389" y="1"/>
                    <a:pt x="365" y="9"/>
                    <a:pt x="349" y="25"/>
                  </a:cubicBezTo>
                  <a:lnTo>
                    <a:pt x="64" y="151"/>
                  </a:lnTo>
                  <a:cubicBezTo>
                    <a:pt x="32" y="183"/>
                    <a:pt x="1" y="215"/>
                    <a:pt x="1" y="278"/>
                  </a:cubicBezTo>
                  <a:lnTo>
                    <a:pt x="191" y="595"/>
                  </a:lnTo>
                  <a:cubicBezTo>
                    <a:pt x="191" y="626"/>
                    <a:pt x="254" y="626"/>
                    <a:pt x="286" y="626"/>
                  </a:cubicBezTo>
                  <a:lnTo>
                    <a:pt x="571" y="468"/>
                  </a:lnTo>
                  <a:cubicBezTo>
                    <a:pt x="602" y="468"/>
                    <a:pt x="634" y="405"/>
                    <a:pt x="634" y="373"/>
                  </a:cubicBezTo>
                  <a:lnTo>
                    <a:pt x="444" y="25"/>
                  </a:lnTo>
                  <a:cubicBezTo>
                    <a:pt x="444" y="9"/>
                    <a:pt x="428" y="1"/>
                    <a:pt x="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64;p41">
              <a:extLst>
                <a:ext uri="{FF2B5EF4-FFF2-40B4-BE49-F238E27FC236}">
                  <a16:creationId xmlns:a16="http://schemas.microsoft.com/office/drawing/2014/main" id="{2DB52D8B-65B6-478F-B7EA-C81E9B8BE988}"/>
                </a:ext>
              </a:extLst>
            </p:cNvPr>
            <p:cNvSpPr/>
            <p:nvPr/>
          </p:nvSpPr>
          <p:spPr>
            <a:xfrm>
              <a:off x="8037371" y="1500581"/>
              <a:ext cx="20385" cy="20096"/>
            </a:xfrm>
            <a:custGeom>
              <a:avLst/>
              <a:gdLst/>
              <a:ahLst/>
              <a:cxnLst/>
              <a:rect l="l" t="t" r="r" b="b"/>
              <a:pathLst>
                <a:path w="635" h="626" extrusionOk="0">
                  <a:moveTo>
                    <a:pt x="317" y="0"/>
                  </a:moveTo>
                  <a:lnTo>
                    <a:pt x="64" y="159"/>
                  </a:lnTo>
                  <a:cubicBezTo>
                    <a:pt x="32" y="190"/>
                    <a:pt x="1" y="222"/>
                    <a:pt x="1" y="254"/>
                  </a:cubicBezTo>
                  <a:lnTo>
                    <a:pt x="191" y="602"/>
                  </a:lnTo>
                  <a:cubicBezTo>
                    <a:pt x="191" y="618"/>
                    <a:pt x="207" y="626"/>
                    <a:pt x="226" y="626"/>
                  </a:cubicBezTo>
                  <a:cubicBezTo>
                    <a:pt x="246" y="626"/>
                    <a:pt x="270" y="618"/>
                    <a:pt x="286" y="602"/>
                  </a:cubicBezTo>
                  <a:lnTo>
                    <a:pt x="571" y="475"/>
                  </a:lnTo>
                  <a:cubicBezTo>
                    <a:pt x="602" y="444"/>
                    <a:pt x="634" y="412"/>
                    <a:pt x="634" y="380"/>
                  </a:cubicBezTo>
                  <a:lnTo>
                    <a:pt x="444" y="32"/>
                  </a:lnTo>
                  <a:cubicBezTo>
                    <a:pt x="444" y="0"/>
                    <a:pt x="381"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5;p41">
              <a:extLst>
                <a:ext uri="{FF2B5EF4-FFF2-40B4-BE49-F238E27FC236}">
                  <a16:creationId xmlns:a16="http://schemas.microsoft.com/office/drawing/2014/main" id="{70FBD629-4A85-4C82-A372-2A679CBF1ABF}"/>
                </a:ext>
              </a:extLst>
            </p:cNvPr>
            <p:cNvSpPr/>
            <p:nvPr/>
          </p:nvSpPr>
          <p:spPr>
            <a:xfrm>
              <a:off x="7963150" y="1567675"/>
              <a:ext cx="20385" cy="20353"/>
            </a:xfrm>
            <a:custGeom>
              <a:avLst/>
              <a:gdLst/>
              <a:ahLst/>
              <a:cxnLst/>
              <a:rect l="l" t="t" r="r" b="b"/>
              <a:pathLst>
                <a:path w="635" h="634" extrusionOk="0">
                  <a:moveTo>
                    <a:pt x="286" y="0"/>
                  </a:moveTo>
                  <a:cubicBezTo>
                    <a:pt x="254" y="0"/>
                    <a:pt x="191" y="0"/>
                    <a:pt x="191" y="64"/>
                  </a:cubicBezTo>
                  <a:lnTo>
                    <a:pt x="1" y="285"/>
                  </a:lnTo>
                  <a:cubicBezTo>
                    <a:pt x="1" y="349"/>
                    <a:pt x="1" y="380"/>
                    <a:pt x="32" y="412"/>
                  </a:cubicBezTo>
                  <a:lnTo>
                    <a:pt x="349" y="634"/>
                  </a:lnTo>
                  <a:cubicBezTo>
                    <a:pt x="349" y="634"/>
                    <a:pt x="413" y="634"/>
                    <a:pt x="444" y="570"/>
                  </a:cubicBezTo>
                  <a:lnTo>
                    <a:pt x="603" y="317"/>
                  </a:lnTo>
                  <a:cubicBezTo>
                    <a:pt x="634" y="285"/>
                    <a:pt x="634" y="222"/>
                    <a:pt x="603" y="222"/>
                  </a:cubicBezTo>
                  <a:lnTo>
                    <a:pt x="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66;p41">
              <a:extLst>
                <a:ext uri="{FF2B5EF4-FFF2-40B4-BE49-F238E27FC236}">
                  <a16:creationId xmlns:a16="http://schemas.microsoft.com/office/drawing/2014/main" id="{FE736596-A09F-4C94-A934-ECBA1888BCFA}"/>
                </a:ext>
              </a:extLst>
            </p:cNvPr>
            <p:cNvSpPr/>
            <p:nvPr/>
          </p:nvSpPr>
          <p:spPr>
            <a:xfrm>
              <a:off x="8019073" y="1480228"/>
              <a:ext cx="20353" cy="20802"/>
            </a:xfrm>
            <a:custGeom>
              <a:avLst/>
              <a:gdLst/>
              <a:ahLst/>
              <a:cxnLst/>
              <a:rect l="l" t="t" r="r" b="b"/>
              <a:pathLst>
                <a:path w="634" h="648" extrusionOk="0">
                  <a:moveTo>
                    <a:pt x="286" y="1"/>
                  </a:moveTo>
                  <a:cubicBezTo>
                    <a:pt x="254" y="1"/>
                    <a:pt x="222" y="1"/>
                    <a:pt x="191" y="64"/>
                  </a:cubicBezTo>
                  <a:lnTo>
                    <a:pt x="32" y="318"/>
                  </a:lnTo>
                  <a:cubicBezTo>
                    <a:pt x="1" y="349"/>
                    <a:pt x="1" y="413"/>
                    <a:pt x="32" y="444"/>
                  </a:cubicBezTo>
                  <a:lnTo>
                    <a:pt x="349" y="634"/>
                  </a:lnTo>
                  <a:cubicBezTo>
                    <a:pt x="358" y="644"/>
                    <a:pt x="370" y="647"/>
                    <a:pt x="383" y="647"/>
                  </a:cubicBezTo>
                  <a:cubicBezTo>
                    <a:pt x="412" y="647"/>
                    <a:pt x="444" y="625"/>
                    <a:pt x="444" y="603"/>
                  </a:cubicBezTo>
                  <a:lnTo>
                    <a:pt x="602" y="349"/>
                  </a:lnTo>
                  <a:cubicBezTo>
                    <a:pt x="634" y="286"/>
                    <a:pt x="634" y="223"/>
                    <a:pt x="602" y="223"/>
                  </a:cubicBezTo>
                  <a:lnTo>
                    <a:pt x="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67;p41">
              <a:extLst>
                <a:ext uri="{FF2B5EF4-FFF2-40B4-BE49-F238E27FC236}">
                  <a16:creationId xmlns:a16="http://schemas.microsoft.com/office/drawing/2014/main" id="{88206D33-1EEB-43AE-9C40-094149FB46AE}"/>
                </a:ext>
              </a:extLst>
            </p:cNvPr>
            <p:cNvSpPr/>
            <p:nvPr/>
          </p:nvSpPr>
          <p:spPr>
            <a:xfrm>
              <a:off x="7949956" y="1483245"/>
              <a:ext cx="103723" cy="101765"/>
            </a:xfrm>
            <a:custGeom>
              <a:avLst/>
              <a:gdLst/>
              <a:ahLst/>
              <a:cxnLst/>
              <a:rect l="l" t="t" r="r" b="b"/>
              <a:pathLst>
                <a:path w="3231" h="3170" extrusionOk="0">
                  <a:moveTo>
                    <a:pt x="1590" y="539"/>
                  </a:moveTo>
                  <a:cubicBezTo>
                    <a:pt x="1609" y="539"/>
                    <a:pt x="1628" y="539"/>
                    <a:pt x="1647" y="540"/>
                  </a:cubicBezTo>
                  <a:cubicBezTo>
                    <a:pt x="2217" y="572"/>
                    <a:pt x="2660" y="1079"/>
                    <a:pt x="2629" y="1649"/>
                  </a:cubicBezTo>
                  <a:cubicBezTo>
                    <a:pt x="2598" y="2200"/>
                    <a:pt x="2154" y="2632"/>
                    <a:pt x="1609" y="2632"/>
                  </a:cubicBezTo>
                  <a:cubicBezTo>
                    <a:pt x="1590" y="2632"/>
                    <a:pt x="1571" y="2632"/>
                    <a:pt x="1552" y="2630"/>
                  </a:cubicBezTo>
                  <a:cubicBezTo>
                    <a:pt x="982" y="2599"/>
                    <a:pt x="538" y="2124"/>
                    <a:pt x="570" y="1522"/>
                  </a:cubicBezTo>
                  <a:cubicBezTo>
                    <a:pt x="601" y="971"/>
                    <a:pt x="1045" y="539"/>
                    <a:pt x="1590" y="539"/>
                  </a:cubicBezTo>
                  <a:close/>
                  <a:moveTo>
                    <a:pt x="1620" y="1"/>
                  </a:moveTo>
                  <a:cubicBezTo>
                    <a:pt x="789" y="1"/>
                    <a:pt x="63" y="656"/>
                    <a:pt x="32" y="1522"/>
                  </a:cubicBezTo>
                  <a:cubicBezTo>
                    <a:pt x="0" y="2377"/>
                    <a:pt x="665" y="3105"/>
                    <a:pt x="1520" y="3169"/>
                  </a:cubicBezTo>
                  <a:cubicBezTo>
                    <a:pt x="1540" y="3170"/>
                    <a:pt x="1559" y="3170"/>
                    <a:pt x="1579" y="3170"/>
                  </a:cubicBezTo>
                  <a:cubicBezTo>
                    <a:pt x="2410" y="3170"/>
                    <a:pt x="3136" y="2516"/>
                    <a:pt x="3167" y="1680"/>
                  </a:cubicBezTo>
                  <a:cubicBezTo>
                    <a:pt x="3230" y="794"/>
                    <a:pt x="2534" y="65"/>
                    <a:pt x="1679" y="2"/>
                  </a:cubicBezTo>
                  <a:cubicBezTo>
                    <a:pt x="1659" y="1"/>
                    <a:pt x="1639" y="1"/>
                    <a:pt x="16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1292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1184</TotalTime>
  <Words>1496</Words>
  <Application>Microsoft Office PowerPoint</Application>
  <PresentationFormat>On-screen Show (16:9)</PresentationFormat>
  <Paragraphs>80</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Fira Sans</vt:lpstr>
      <vt:lpstr>Barlow Semi Condensed</vt:lpstr>
      <vt:lpstr>Arial</vt:lpstr>
      <vt:lpstr>Inter</vt:lpstr>
      <vt:lpstr>Be</vt:lpstr>
      <vt:lpstr>Fira Sans Extra Condensed SemiBold</vt:lpstr>
      <vt:lpstr>Calibri</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ممنون از نگاهتان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Ehsan</dc:creator>
  <cp:lastModifiedBy>ehsan lak</cp:lastModifiedBy>
  <cp:revision>24</cp:revision>
  <dcterms:modified xsi:type="dcterms:W3CDTF">2025-01-24T10:56:02Z</dcterms:modified>
</cp:coreProperties>
</file>